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chart3.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8" r:id="rId2"/>
    <p:sldId id="329" r:id="rId3"/>
    <p:sldId id="331" r:id="rId4"/>
    <p:sldId id="330" r:id="rId5"/>
    <p:sldId id="332" r:id="rId6"/>
    <p:sldId id="328" r:id="rId7"/>
    <p:sldId id="32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33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62" d="100"/>
          <a:sy n="62" d="100"/>
        </p:scale>
        <p:origin x="1044" y="90"/>
      </p:cViewPr>
      <p:guideLst>
        <p:guide orient="horz" pos="2160"/>
        <p:guide pos="2880"/>
      </p:guideLst>
    </p:cSldViewPr>
  </p:slideViewPr>
  <p:notesTextViewPr>
    <p:cViewPr>
      <p:scale>
        <a:sx n="1" d="1"/>
        <a:sy n="1" d="1"/>
      </p:scale>
      <p:origin x="0" y="0"/>
    </p:cViewPr>
  </p:notesTextViewPr>
  <p:notesViewPr>
    <p:cSldViewPr>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oleObject" Target="file:///C:\Users\Zenebe\Desktop\WA\WP_Tomato.xlsx"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112709469008682"/>
          <c:y val="4.1761579347000762E-2"/>
          <c:w val="0.79163469950871523"/>
          <c:h val="0.62372184901712457"/>
        </c:manualLayout>
      </c:layout>
      <c:lineChart>
        <c:grouping val="standard"/>
        <c:varyColors val="0"/>
        <c:ser>
          <c:idx val="0"/>
          <c:order val="0"/>
          <c:tx>
            <c:strRef>
              <c:f>Sheet5!$H$3</c:f>
              <c:strCache>
                <c:ptCount val="1"/>
                <c:pt idx="0">
                  <c:v>Water deficient (mm)</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multiLvlStrRef>
              <c:f>Sheet5!$F$4:$G$12</c:f>
              <c:multiLvlStrCache>
                <c:ptCount val="9"/>
                <c:lvl>
                  <c:pt idx="0">
                    <c:v>Normal rainfall</c:v>
                  </c:pt>
                  <c:pt idx="1">
                    <c:v>25% above the normal rainfal</c:v>
                  </c:pt>
                  <c:pt idx="2">
                    <c:v>25% below the normal rainfall</c:v>
                  </c:pt>
                  <c:pt idx="3">
                    <c:v>Normal rainfall</c:v>
                  </c:pt>
                  <c:pt idx="4">
                    <c:v>25% above the normal rainfal</c:v>
                  </c:pt>
                  <c:pt idx="5">
                    <c:v>25% below the normal rainfall</c:v>
                  </c:pt>
                  <c:pt idx="6">
                    <c:v>Normal rainfall</c:v>
                  </c:pt>
                  <c:pt idx="7">
                    <c:v>25% above the normal rainfal</c:v>
                  </c:pt>
                  <c:pt idx="8">
                    <c:v>25% below the normal rainfall</c:v>
                  </c:pt>
                </c:lvl>
                <c:lvl>
                  <c:pt idx="0">
                    <c:v>Clay loam</c:v>
                  </c:pt>
                  <c:pt idx="3">
                    <c:v>Loam</c:v>
                  </c:pt>
                  <c:pt idx="6">
                    <c:v>Sandy loam</c:v>
                  </c:pt>
                </c:lvl>
              </c:multiLvlStrCache>
            </c:multiLvlStrRef>
          </c:cat>
          <c:val>
            <c:numRef>
              <c:f>Sheet5!$H$4:$H$12</c:f>
              <c:numCache>
                <c:formatCode>General</c:formatCode>
                <c:ptCount val="9"/>
                <c:pt idx="0">
                  <c:v>37.5</c:v>
                </c:pt>
                <c:pt idx="1">
                  <c:v>0</c:v>
                </c:pt>
                <c:pt idx="2">
                  <c:v>152</c:v>
                </c:pt>
                <c:pt idx="3">
                  <c:v>0</c:v>
                </c:pt>
                <c:pt idx="4">
                  <c:v>0</c:v>
                </c:pt>
                <c:pt idx="5">
                  <c:v>205.8</c:v>
                </c:pt>
                <c:pt idx="6">
                  <c:v>25</c:v>
                </c:pt>
                <c:pt idx="7">
                  <c:v>0</c:v>
                </c:pt>
                <c:pt idx="8">
                  <c:v>151.9</c:v>
                </c:pt>
              </c:numCache>
            </c:numRef>
          </c:val>
          <c:smooth val="0"/>
          <c:extLst>
            <c:ext xmlns:c16="http://schemas.microsoft.com/office/drawing/2014/chart" uri="{C3380CC4-5D6E-409C-BE32-E72D297353CC}">
              <c16:uniqueId val="{00000000-1864-41B0-9357-A0B88ADFF95A}"/>
            </c:ext>
          </c:extLst>
        </c:ser>
        <c:dLbls>
          <c:showLegendKey val="0"/>
          <c:showVal val="0"/>
          <c:showCatName val="0"/>
          <c:showSerName val="0"/>
          <c:showPercent val="0"/>
          <c:showBubbleSize val="0"/>
        </c:dLbls>
        <c:marker val="1"/>
        <c:smooth val="0"/>
        <c:axId val="147491760"/>
        <c:axId val="147492152"/>
      </c:lineChart>
      <c:lineChart>
        <c:grouping val="standard"/>
        <c:varyColors val="0"/>
        <c:ser>
          <c:idx val="1"/>
          <c:order val="1"/>
          <c:tx>
            <c:strRef>
              <c:f>Sheet5!$I$3</c:f>
              <c:strCache>
                <c:ptCount val="1"/>
                <c:pt idx="0">
                  <c:v>Yield reduction (%)</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multiLvlStrRef>
              <c:f>Sheet5!$F$4:$G$12</c:f>
              <c:multiLvlStrCache>
                <c:ptCount val="9"/>
                <c:lvl>
                  <c:pt idx="0">
                    <c:v>Normal rainfall</c:v>
                  </c:pt>
                  <c:pt idx="1">
                    <c:v>25% above the normal rainfal</c:v>
                  </c:pt>
                  <c:pt idx="2">
                    <c:v>25% below the normal rainfall</c:v>
                  </c:pt>
                  <c:pt idx="3">
                    <c:v>Normal rainfall</c:v>
                  </c:pt>
                  <c:pt idx="4">
                    <c:v>25% above the normal rainfal</c:v>
                  </c:pt>
                  <c:pt idx="5">
                    <c:v>25% below the normal rainfall</c:v>
                  </c:pt>
                  <c:pt idx="6">
                    <c:v>Normal rainfall</c:v>
                  </c:pt>
                  <c:pt idx="7">
                    <c:v>25% above the normal rainfal</c:v>
                  </c:pt>
                  <c:pt idx="8">
                    <c:v>25% below the normal rainfall</c:v>
                  </c:pt>
                </c:lvl>
                <c:lvl>
                  <c:pt idx="0">
                    <c:v>Clay loam</c:v>
                  </c:pt>
                  <c:pt idx="3">
                    <c:v>Loam</c:v>
                  </c:pt>
                  <c:pt idx="6">
                    <c:v>Sandy loam</c:v>
                  </c:pt>
                </c:lvl>
              </c:multiLvlStrCache>
            </c:multiLvlStrRef>
          </c:cat>
          <c:val>
            <c:numRef>
              <c:f>Sheet5!$I$4:$I$12</c:f>
              <c:numCache>
                <c:formatCode>General</c:formatCode>
                <c:ptCount val="9"/>
                <c:pt idx="0">
                  <c:v>0</c:v>
                </c:pt>
                <c:pt idx="1">
                  <c:v>0</c:v>
                </c:pt>
                <c:pt idx="2">
                  <c:v>21.4</c:v>
                </c:pt>
                <c:pt idx="3">
                  <c:v>0</c:v>
                </c:pt>
                <c:pt idx="4">
                  <c:v>0</c:v>
                </c:pt>
                <c:pt idx="5">
                  <c:v>18.600000000000001</c:v>
                </c:pt>
                <c:pt idx="6">
                  <c:v>0</c:v>
                </c:pt>
                <c:pt idx="7">
                  <c:v>0</c:v>
                </c:pt>
                <c:pt idx="8">
                  <c:v>25.4</c:v>
                </c:pt>
              </c:numCache>
            </c:numRef>
          </c:val>
          <c:smooth val="0"/>
          <c:extLst>
            <c:ext xmlns:c16="http://schemas.microsoft.com/office/drawing/2014/chart" uri="{C3380CC4-5D6E-409C-BE32-E72D297353CC}">
              <c16:uniqueId val="{00000001-1864-41B0-9357-A0B88ADFF95A}"/>
            </c:ext>
          </c:extLst>
        </c:ser>
        <c:dLbls>
          <c:showLegendKey val="0"/>
          <c:showVal val="0"/>
          <c:showCatName val="0"/>
          <c:showSerName val="0"/>
          <c:showPercent val="0"/>
          <c:showBubbleSize val="0"/>
        </c:dLbls>
        <c:marker val="1"/>
        <c:smooth val="0"/>
        <c:axId val="147492544"/>
        <c:axId val="147493328"/>
      </c:lineChart>
      <c:catAx>
        <c:axId val="147491760"/>
        <c:scaling>
          <c:orientation val="minMax"/>
        </c:scaling>
        <c:delete val="0"/>
        <c:axPos val="b"/>
        <c:numFmt formatCode="General" sourceLinked="1"/>
        <c:majorTickMark val="none"/>
        <c:minorTickMark val="none"/>
        <c:tickLblPos val="nextTo"/>
        <c:spPr>
          <a:noFill/>
          <a:ln w="9525" cap="flat" cmpd="sng" algn="ctr">
            <a:solidFill>
              <a:srgbClr val="000000"/>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147492152"/>
        <c:crosses val="autoZero"/>
        <c:auto val="1"/>
        <c:lblAlgn val="ctr"/>
        <c:lblOffset val="100"/>
        <c:noMultiLvlLbl val="0"/>
      </c:catAx>
      <c:valAx>
        <c:axId val="147492152"/>
        <c:scaling>
          <c:orientation val="minMax"/>
        </c:scaling>
        <c:delete val="0"/>
        <c:axPos val="l"/>
        <c:title>
          <c:tx>
            <c:rich>
              <a:bodyPr rot="-5400000" spcFirstLastPara="1" vertOverflow="ellipsis" vert="horz" wrap="square" anchor="ctr" anchorCtr="1"/>
              <a:lstStyle/>
              <a:p>
                <a:pPr algn="ctr" rtl="0">
                  <a:defRPr sz="10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solidFill>
                      <a:sysClr val="windowText" lastClr="000000"/>
                    </a:solidFill>
                  </a:rPr>
                  <a:t>Water deficit (mm)</a:t>
                </a:r>
              </a:p>
              <a:p>
                <a:pPr algn="ctr" rtl="0">
                  <a:defRPr/>
                </a:pPr>
                <a:endParaRPr lang="en-US">
                  <a:solidFill>
                    <a:sysClr val="windowText" lastClr="000000"/>
                  </a:solidFill>
                </a:endParaRPr>
              </a:p>
            </c:rich>
          </c:tx>
          <c:layout>
            <c:manualLayout>
              <c:xMode val="edge"/>
              <c:yMode val="edge"/>
              <c:x val="6.41025641025641E-3"/>
              <c:y val="0.1807242061712673"/>
            </c:manualLayout>
          </c:layout>
          <c:overlay val="0"/>
          <c:spPr>
            <a:noFill/>
            <a:ln>
              <a:noFill/>
            </a:ln>
            <a:effectLst/>
          </c:spPr>
          <c:txPr>
            <a:bodyPr rot="-5400000" spcFirstLastPara="1" vertOverflow="ellipsis" vert="horz" wrap="square" anchor="ctr" anchorCtr="1"/>
            <a:lstStyle/>
            <a:p>
              <a:pPr algn="ctr" rtl="0">
                <a:defRPr sz="10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out"/>
        <c:minorTickMark val="none"/>
        <c:tickLblPos val="nextTo"/>
        <c:spPr>
          <a:noFill/>
          <a:ln>
            <a:solidFill>
              <a:srgbClr val="000000"/>
            </a:solidFill>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147491760"/>
        <c:crosses val="autoZero"/>
        <c:crossBetween val="between"/>
      </c:valAx>
      <c:valAx>
        <c:axId val="147493328"/>
        <c:scaling>
          <c:orientation val="minMax"/>
        </c:scaling>
        <c:delete val="0"/>
        <c:axPos val="r"/>
        <c:title>
          <c:tx>
            <c:rich>
              <a:bodyPr rot="-54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US">
                    <a:solidFill>
                      <a:sysClr val="windowText" lastClr="000000"/>
                    </a:solidFill>
                  </a:rPr>
                  <a:t>Maize yield reduction (%)</a:t>
                </a:r>
              </a:p>
            </c:rich>
          </c:tx>
          <c:layout>
            <c:manualLayout>
              <c:xMode val="edge"/>
              <c:yMode val="edge"/>
              <c:x val="0.96474358974358976"/>
              <c:y val="0.110506029403667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out"/>
        <c:minorTickMark val="none"/>
        <c:tickLblPos val="nextTo"/>
        <c:spPr>
          <a:noFill/>
          <a:ln>
            <a:solidFill>
              <a:prstClr val="black"/>
            </a:solidFill>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147492544"/>
        <c:crosses val="max"/>
        <c:crossBetween val="between"/>
      </c:valAx>
      <c:catAx>
        <c:axId val="147492544"/>
        <c:scaling>
          <c:orientation val="minMax"/>
        </c:scaling>
        <c:delete val="1"/>
        <c:axPos val="b"/>
        <c:numFmt formatCode="General" sourceLinked="1"/>
        <c:majorTickMark val="out"/>
        <c:minorTickMark val="none"/>
        <c:tickLblPos val="nextTo"/>
        <c:crossAx val="147493328"/>
        <c:crosses val="autoZero"/>
        <c:auto val="1"/>
        <c:lblAlgn val="ctr"/>
        <c:lblOffset val="100"/>
        <c:noMultiLvlLbl val="0"/>
      </c:catAx>
      <c:spPr>
        <a:noFill/>
        <a:ln>
          <a:noFill/>
        </a:ln>
        <a:effectLst/>
      </c:spPr>
    </c:plotArea>
    <c:legend>
      <c:legendPos val="b"/>
      <c:layout>
        <c:manualLayout>
          <c:xMode val="edge"/>
          <c:yMode val="edge"/>
          <c:x val="0.13339246705935845"/>
          <c:y val="5.8665126722514331E-2"/>
          <c:w val="0.74061326468806765"/>
          <c:h val="5.0034817380474383E-2"/>
        </c:manualLayout>
      </c:layout>
      <c:overlay val="0"/>
      <c:spPr>
        <a:noFill/>
        <a:ln>
          <a:noFill/>
        </a:ln>
        <a:effectLst/>
      </c:spPr>
      <c:txPr>
        <a:bodyPr rot="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sz="1000">
          <a:latin typeface="Times New Roman" panose="02020603050405020304" pitchFamily="18" charset="0"/>
          <a:cs typeface="Times New Roman" panose="02020603050405020304" pitchFamily="18" charset="0"/>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497145331060423"/>
          <c:y val="2.8860637945499545E-2"/>
          <c:w val="0.85346032776830727"/>
          <c:h val="0.72446601756964069"/>
        </c:manualLayout>
      </c:layout>
      <c:barChart>
        <c:barDir val="col"/>
        <c:grouping val="clustered"/>
        <c:varyColors val="0"/>
        <c:ser>
          <c:idx val="0"/>
          <c:order val="0"/>
          <c:tx>
            <c:strRef>
              <c:f>Tomato!$J$106</c:f>
              <c:strCache>
                <c:ptCount val="1"/>
                <c:pt idx="0">
                  <c:v>Clay loam soil</c:v>
                </c:pt>
              </c:strCache>
            </c:strRef>
          </c:tx>
          <c:invertIfNegative val="0"/>
          <c:cat>
            <c:strRef>
              <c:f>Tomato!$K$105:$O$105</c:f>
              <c:strCache>
                <c:ptCount val="5"/>
                <c:pt idx="0">
                  <c:v>Optimum irrigation</c:v>
                </c:pt>
                <c:pt idx="1">
                  <c:v>25% depletion</c:v>
                </c:pt>
                <c:pt idx="2">
                  <c:v>40% depletion</c:v>
                </c:pt>
                <c:pt idx="3">
                  <c:v>50% depletion</c:v>
                </c:pt>
                <c:pt idx="4">
                  <c:v>75% depletion</c:v>
                </c:pt>
              </c:strCache>
            </c:strRef>
          </c:cat>
          <c:val>
            <c:numRef>
              <c:f>Tomato!$K$106:$O$106</c:f>
              <c:numCache>
                <c:formatCode>0.0</c:formatCode>
                <c:ptCount val="5"/>
                <c:pt idx="0">
                  <c:v>7.9098279612418434</c:v>
                </c:pt>
                <c:pt idx="1">
                  <c:v>6.8559556786703579</c:v>
                </c:pt>
                <c:pt idx="2">
                  <c:v>7.74219536757301</c:v>
                </c:pt>
                <c:pt idx="3">
                  <c:v>7.2338772338772364</c:v>
                </c:pt>
                <c:pt idx="4">
                  <c:v>10.152418820410869</c:v>
                </c:pt>
              </c:numCache>
            </c:numRef>
          </c:val>
          <c:extLst>
            <c:ext xmlns:c16="http://schemas.microsoft.com/office/drawing/2014/chart" uri="{C3380CC4-5D6E-409C-BE32-E72D297353CC}">
              <c16:uniqueId val="{00000000-5EC9-43CC-8DA6-0D0EF2F267CE}"/>
            </c:ext>
          </c:extLst>
        </c:ser>
        <c:ser>
          <c:idx val="1"/>
          <c:order val="1"/>
          <c:tx>
            <c:strRef>
              <c:f>Tomato!$J$107</c:f>
              <c:strCache>
                <c:ptCount val="1"/>
                <c:pt idx="0">
                  <c:v>Loam soil</c:v>
                </c:pt>
              </c:strCache>
            </c:strRef>
          </c:tx>
          <c:invertIfNegative val="0"/>
          <c:cat>
            <c:strRef>
              <c:f>Tomato!$K$105:$O$105</c:f>
              <c:strCache>
                <c:ptCount val="5"/>
                <c:pt idx="0">
                  <c:v>Optimum irrigation</c:v>
                </c:pt>
                <c:pt idx="1">
                  <c:v>25% depletion</c:v>
                </c:pt>
                <c:pt idx="2">
                  <c:v>40% depletion</c:v>
                </c:pt>
                <c:pt idx="3">
                  <c:v>50% depletion</c:v>
                </c:pt>
                <c:pt idx="4">
                  <c:v>75% depletion</c:v>
                </c:pt>
              </c:strCache>
            </c:strRef>
          </c:cat>
          <c:val>
            <c:numRef>
              <c:f>Tomato!$K$107:$O$107</c:f>
              <c:numCache>
                <c:formatCode>0.0</c:formatCode>
                <c:ptCount val="5"/>
                <c:pt idx="0">
                  <c:v>7.4808303721713099</c:v>
                </c:pt>
                <c:pt idx="1">
                  <c:v>7.5721107927411673</c:v>
                </c:pt>
                <c:pt idx="2">
                  <c:v>8.0484241285744087</c:v>
                </c:pt>
                <c:pt idx="3">
                  <c:v>8.4503190519598927</c:v>
                </c:pt>
                <c:pt idx="4">
                  <c:v>13.480459770114944</c:v>
                </c:pt>
              </c:numCache>
            </c:numRef>
          </c:val>
          <c:extLst>
            <c:ext xmlns:c16="http://schemas.microsoft.com/office/drawing/2014/chart" uri="{C3380CC4-5D6E-409C-BE32-E72D297353CC}">
              <c16:uniqueId val="{00000001-5EC9-43CC-8DA6-0D0EF2F267CE}"/>
            </c:ext>
          </c:extLst>
        </c:ser>
        <c:ser>
          <c:idx val="2"/>
          <c:order val="2"/>
          <c:tx>
            <c:strRef>
              <c:f>Tomato!$J$108</c:f>
              <c:strCache>
                <c:ptCount val="1"/>
                <c:pt idx="0">
                  <c:v>Sandy loam soil</c:v>
                </c:pt>
              </c:strCache>
            </c:strRef>
          </c:tx>
          <c:invertIfNegative val="0"/>
          <c:cat>
            <c:strRef>
              <c:f>Tomato!$K$105:$O$105</c:f>
              <c:strCache>
                <c:ptCount val="5"/>
                <c:pt idx="0">
                  <c:v>Optimum irrigation</c:v>
                </c:pt>
                <c:pt idx="1">
                  <c:v>25% depletion</c:v>
                </c:pt>
                <c:pt idx="2">
                  <c:v>40% depletion</c:v>
                </c:pt>
                <c:pt idx="3">
                  <c:v>50% depletion</c:v>
                </c:pt>
                <c:pt idx="4">
                  <c:v>75% depletion</c:v>
                </c:pt>
              </c:strCache>
            </c:strRef>
          </c:cat>
          <c:val>
            <c:numRef>
              <c:f>Tomato!$K$108:$O$108</c:f>
              <c:numCache>
                <c:formatCode>0.0</c:formatCode>
                <c:ptCount val="5"/>
                <c:pt idx="0">
                  <c:v>7.2753728628592214</c:v>
                </c:pt>
                <c:pt idx="1">
                  <c:v>6.9054691595317159</c:v>
                </c:pt>
                <c:pt idx="2">
                  <c:v>7.1474058812511716</c:v>
                </c:pt>
                <c:pt idx="3">
                  <c:v>7.233372687918143</c:v>
                </c:pt>
                <c:pt idx="4">
                  <c:v>6.7245017584994118</c:v>
                </c:pt>
              </c:numCache>
            </c:numRef>
          </c:val>
          <c:extLst>
            <c:ext xmlns:c16="http://schemas.microsoft.com/office/drawing/2014/chart" uri="{C3380CC4-5D6E-409C-BE32-E72D297353CC}">
              <c16:uniqueId val="{00000002-5EC9-43CC-8DA6-0D0EF2F267CE}"/>
            </c:ext>
          </c:extLst>
        </c:ser>
        <c:dLbls>
          <c:showLegendKey val="0"/>
          <c:showVal val="0"/>
          <c:showCatName val="0"/>
          <c:showSerName val="0"/>
          <c:showPercent val="0"/>
          <c:showBubbleSize val="0"/>
        </c:dLbls>
        <c:gapWidth val="150"/>
        <c:axId val="392314712"/>
        <c:axId val="392319024"/>
      </c:barChart>
      <c:catAx>
        <c:axId val="392314712"/>
        <c:scaling>
          <c:orientation val="minMax"/>
        </c:scaling>
        <c:delete val="0"/>
        <c:axPos val="b"/>
        <c:title>
          <c:tx>
            <c:rich>
              <a:bodyPr/>
              <a:lstStyle/>
              <a:p>
                <a:pPr>
                  <a:defRPr/>
                </a:pPr>
                <a:r>
                  <a:rPr lang="en-GB" sz="1200" b="0">
                    <a:solidFill>
                      <a:sysClr val="windowText" lastClr="000000"/>
                    </a:solidFill>
                    <a:latin typeface="Times New Roman" pitchFamily="18" charset="0"/>
                    <a:cs typeface="Times New Roman" pitchFamily="18" charset="0"/>
                  </a:rPr>
                  <a:t>Time</a:t>
                </a:r>
                <a:r>
                  <a:rPr lang="en-GB" b="0" baseline="0"/>
                  <a:t> of application</a:t>
                </a:r>
                <a:endParaRPr lang="en-GB" b="0"/>
              </a:p>
            </c:rich>
          </c:tx>
          <c:layout/>
          <c:overlay val="0"/>
        </c:title>
        <c:numFmt formatCode="General" sourceLinked="0"/>
        <c:majorTickMark val="none"/>
        <c:minorTickMark val="none"/>
        <c:tickLblPos val="nextTo"/>
        <c:spPr>
          <a:ln>
            <a:solidFill>
              <a:sysClr val="windowText" lastClr="000000"/>
            </a:solidFill>
          </a:ln>
        </c:spPr>
        <c:txPr>
          <a:bodyPr/>
          <a:lstStyle/>
          <a:p>
            <a:pPr>
              <a:defRPr sz="1200">
                <a:solidFill>
                  <a:sysClr val="windowText" lastClr="000000"/>
                </a:solidFill>
                <a:latin typeface="Times New Roman" pitchFamily="18" charset="0"/>
                <a:cs typeface="Times New Roman" pitchFamily="18" charset="0"/>
              </a:defRPr>
            </a:pPr>
            <a:endParaRPr lang="en-US"/>
          </a:p>
        </c:txPr>
        <c:crossAx val="392319024"/>
        <c:crosses val="autoZero"/>
        <c:auto val="1"/>
        <c:lblAlgn val="ctr"/>
        <c:lblOffset val="100"/>
        <c:noMultiLvlLbl val="0"/>
      </c:catAx>
      <c:valAx>
        <c:axId val="392319024"/>
        <c:scaling>
          <c:orientation val="minMax"/>
        </c:scaling>
        <c:delete val="0"/>
        <c:axPos val="l"/>
        <c:title>
          <c:tx>
            <c:rich>
              <a:bodyPr/>
              <a:lstStyle/>
              <a:p>
                <a:pPr>
                  <a:defRPr sz="1200" b="0">
                    <a:solidFill>
                      <a:sysClr val="windowText" lastClr="000000"/>
                    </a:solidFill>
                    <a:latin typeface="Times New Roman" pitchFamily="18" charset="0"/>
                    <a:cs typeface="Times New Roman" pitchFamily="18" charset="0"/>
                  </a:defRPr>
                </a:pPr>
                <a:r>
                  <a:rPr lang="en-GB" sz="1200" b="0">
                    <a:solidFill>
                      <a:sysClr val="windowText" lastClr="000000"/>
                    </a:solidFill>
                    <a:latin typeface="Times New Roman" pitchFamily="18" charset="0"/>
                    <a:cs typeface="Times New Roman" pitchFamily="18" charset="0"/>
                  </a:rPr>
                  <a:t>Water productivity of Tomato (kg/m</a:t>
                </a:r>
                <a:r>
                  <a:rPr lang="en-GB" sz="1200" b="0" baseline="30000">
                    <a:solidFill>
                      <a:sysClr val="windowText" lastClr="000000"/>
                    </a:solidFill>
                    <a:latin typeface="Times New Roman" pitchFamily="18" charset="0"/>
                    <a:cs typeface="Times New Roman" pitchFamily="18" charset="0"/>
                  </a:rPr>
                  <a:t>3)</a:t>
                </a:r>
              </a:p>
            </c:rich>
          </c:tx>
          <c:layout>
            <c:manualLayout>
              <c:xMode val="edge"/>
              <c:yMode val="edge"/>
              <c:x val="5.5098267355755768E-3"/>
              <c:y val="5.5238139092262578E-2"/>
            </c:manualLayout>
          </c:layout>
          <c:overlay val="0"/>
        </c:title>
        <c:numFmt formatCode="0.0" sourceLinked="1"/>
        <c:majorTickMark val="out"/>
        <c:minorTickMark val="none"/>
        <c:tickLblPos val="nextTo"/>
        <c:spPr>
          <a:ln>
            <a:solidFill>
              <a:schemeClr val="tx1"/>
            </a:solidFill>
          </a:ln>
        </c:spPr>
        <c:txPr>
          <a:bodyPr/>
          <a:lstStyle/>
          <a:p>
            <a:pPr>
              <a:defRPr sz="1200">
                <a:solidFill>
                  <a:sysClr val="windowText" lastClr="000000"/>
                </a:solidFill>
                <a:latin typeface="Times New Roman" pitchFamily="18" charset="0"/>
                <a:cs typeface="Times New Roman" pitchFamily="18" charset="0"/>
              </a:defRPr>
            </a:pPr>
            <a:endParaRPr lang="en-US"/>
          </a:p>
        </c:txPr>
        <c:crossAx val="392314712"/>
        <c:crosses val="autoZero"/>
        <c:crossBetween val="between"/>
      </c:valAx>
    </c:plotArea>
    <c:legend>
      <c:legendPos val="r"/>
      <c:layout>
        <c:manualLayout>
          <c:xMode val="edge"/>
          <c:yMode val="edge"/>
          <c:x val="0.17743521750502836"/>
          <c:y val="0.14118002793510459"/>
          <c:w val="0.61827042238276919"/>
          <c:h val="0.14218814753418982"/>
        </c:manualLayout>
      </c:layout>
      <c:overlay val="0"/>
      <c:txPr>
        <a:bodyPr/>
        <a:lstStyle/>
        <a:p>
          <a:pPr>
            <a:defRPr sz="1200">
              <a:latin typeface="Times New Roman" pitchFamily="18" charset="0"/>
              <a:cs typeface="Times New Roman" pitchFamily="18" charset="0"/>
            </a:defRPr>
          </a:pPr>
          <a:endParaRPr lang="en-US"/>
        </a:p>
      </c:txPr>
    </c:legend>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129515162396231"/>
          <c:y val="3.1439796390747392E-2"/>
          <c:w val="0.80559987004881717"/>
          <c:h val="0.85638156975280011"/>
        </c:manualLayout>
      </c:layout>
      <c:barChart>
        <c:barDir val="col"/>
        <c:grouping val="clustered"/>
        <c:varyColors val="0"/>
        <c:ser>
          <c:idx val="0"/>
          <c:order val="0"/>
          <c:tx>
            <c:strRef>
              <c:f>Tomato!$A$23</c:f>
              <c:strCache>
                <c:ptCount val="1"/>
                <c:pt idx="0">
                  <c:v>TNI (mm)_Clay loam </c:v>
                </c:pt>
              </c:strCache>
            </c:strRef>
          </c:tx>
          <c:spPr>
            <a:solidFill>
              <a:srgbClr val="006699"/>
            </a:solidFill>
            <a:ln>
              <a:noFill/>
            </a:ln>
            <a:effectLst/>
          </c:spPr>
          <c:invertIfNegative val="0"/>
          <c:cat>
            <c:strRef>
              <c:f>Tomato!$B$22:$F$22</c:f>
              <c:strCache>
                <c:ptCount val="5"/>
                <c:pt idx="0">
                  <c:v>Optimum irrigation</c:v>
                </c:pt>
                <c:pt idx="1">
                  <c:v>25% depletion</c:v>
                </c:pt>
                <c:pt idx="2">
                  <c:v>40% depletion</c:v>
                </c:pt>
                <c:pt idx="3">
                  <c:v>50% depletion</c:v>
                </c:pt>
                <c:pt idx="4">
                  <c:v>75% depletion</c:v>
                </c:pt>
              </c:strCache>
            </c:strRef>
          </c:cat>
          <c:val>
            <c:numRef>
              <c:f>Tomato!$B$23:$F$23</c:f>
              <c:numCache>
                <c:formatCode>General</c:formatCode>
                <c:ptCount val="5"/>
                <c:pt idx="0">
                  <c:v>505.7</c:v>
                </c:pt>
                <c:pt idx="1">
                  <c:v>577.6</c:v>
                </c:pt>
                <c:pt idx="2">
                  <c:v>496.5</c:v>
                </c:pt>
                <c:pt idx="3">
                  <c:v>514.79999999999995</c:v>
                </c:pt>
                <c:pt idx="4">
                  <c:v>301.8</c:v>
                </c:pt>
              </c:numCache>
            </c:numRef>
          </c:val>
          <c:extLst>
            <c:ext xmlns:c16="http://schemas.microsoft.com/office/drawing/2014/chart" uri="{C3380CC4-5D6E-409C-BE32-E72D297353CC}">
              <c16:uniqueId val="{00000000-3B43-4EBC-8017-9BA2B5940898}"/>
            </c:ext>
          </c:extLst>
        </c:ser>
        <c:ser>
          <c:idx val="2"/>
          <c:order val="2"/>
          <c:tx>
            <c:strRef>
              <c:f>Tomato!$A$25</c:f>
              <c:strCache>
                <c:ptCount val="1"/>
                <c:pt idx="0">
                  <c:v> TNI (mm)_Loam</c:v>
                </c:pt>
              </c:strCache>
            </c:strRef>
          </c:tx>
          <c:spPr>
            <a:solidFill>
              <a:schemeClr val="bg1">
                <a:lumMod val="50000"/>
              </a:schemeClr>
            </a:solidFill>
            <a:ln>
              <a:noFill/>
            </a:ln>
            <a:effectLst/>
          </c:spPr>
          <c:invertIfNegative val="0"/>
          <c:cat>
            <c:strRef>
              <c:f>Tomato!$B$22:$F$22</c:f>
              <c:strCache>
                <c:ptCount val="5"/>
                <c:pt idx="0">
                  <c:v>Optimum irrigation</c:v>
                </c:pt>
                <c:pt idx="1">
                  <c:v>25% depletion</c:v>
                </c:pt>
                <c:pt idx="2">
                  <c:v>40% depletion</c:v>
                </c:pt>
                <c:pt idx="3">
                  <c:v>50% depletion</c:v>
                </c:pt>
                <c:pt idx="4">
                  <c:v>75% depletion</c:v>
                </c:pt>
              </c:strCache>
            </c:strRef>
          </c:cat>
          <c:val>
            <c:numRef>
              <c:f>Tomato!$B$25:$F$25</c:f>
              <c:numCache>
                <c:formatCode>General</c:formatCode>
                <c:ptCount val="5"/>
                <c:pt idx="0">
                  <c:v>534.70000000000005</c:v>
                </c:pt>
                <c:pt idx="1">
                  <c:v>523.5</c:v>
                </c:pt>
                <c:pt idx="2">
                  <c:v>479.1</c:v>
                </c:pt>
                <c:pt idx="3">
                  <c:v>438.8</c:v>
                </c:pt>
                <c:pt idx="4">
                  <c:v>217.5</c:v>
                </c:pt>
              </c:numCache>
            </c:numRef>
          </c:val>
          <c:extLst>
            <c:ext xmlns:c16="http://schemas.microsoft.com/office/drawing/2014/chart" uri="{C3380CC4-5D6E-409C-BE32-E72D297353CC}">
              <c16:uniqueId val="{00000001-3B43-4EBC-8017-9BA2B5940898}"/>
            </c:ext>
          </c:extLst>
        </c:ser>
        <c:ser>
          <c:idx val="4"/>
          <c:order val="4"/>
          <c:tx>
            <c:strRef>
              <c:f>Tomato!$A$27</c:f>
              <c:strCache>
                <c:ptCount val="1"/>
                <c:pt idx="0">
                  <c:v>TNI (mm)_Sandy loam </c:v>
                </c:pt>
              </c:strCache>
            </c:strRef>
          </c:tx>
          <c:spPr>
            <a:solidFill>
              <a:schemeClr val="tx1"/>
            </a:solidFill>
            <a:ln>
              <a:noFill/>
            </a:ln>
            <a:effectLst/>
          </c:spPr>
          <c:invertIfNegative val="0"/>
          <c:cat>
            <c:strRef>
              <c:f>Tomato!$B$22:$F$22</c:f>
              <c:strCache>
                <c:ptCount val="5"/>
                <c:pt idx="0">
                  <c:v>Optimum irrigation</c:v>
                </c:pt>
                <c:pt idx="1">
                  <c:v>25% depletion</c:v>
                </c:pt>
                <c:pt idx="2">
                  <c:v>40% depletion</c:v>
                </c:pt>
                <c:pt idx="3">
                  <c:v>50% depletion</c:v>
                </c:pt>
                <c:pt idx="4">
                  <c:v>75% depletion</c:v>
                </c:pt>
              </c:strCache>
            </c:strRef>
          </c:cat>
          <c:val>
            <c:numRef>
              <c:f>Tomato!$B$27:$F$27</c:f>
              <c:numCache>
                <c:formatCode>General</c:formatCode>
                <c:ptCount val="5"/>
                <c:pt idx="0">
                  <c:v>549.79999999999995</c:v>
                </c:pt>
                <c:pt idx="1">
                  <c:v>572.29999999999995</c:v>
                </c:pt>
                <c:pt idx="2">
                  <c:v>533.9</c:v>
                </c:pt>
                <c:pt idx="3">
                  <c:v>508.2</c:v>
                </c:pt>
                <c:pt idx="4">
                  <c:v>426.5</c:v>
                </c:pt>
              </c:numCache>
            </c:numRef>
          </c:val>
          <c:extLst>
            <c:ext xmlns:c16="http://schemas.microsoft.com/office/drawing/2014/chart" uri="{C3380CC4-5D6E-409C-BE32-E72D297353CC}">
              <c16:uniqueId val="{00000002-3B43-4EBC-8017-9BA2B5940898}"/>
            </c:ext>
          </c:extLst>
        </c:ser>
        <c:dLbls>
          <c:showLegendKey val="0"/>
          <c:showVal val="0"/>
          <c:showCatName val="0"/>
          <c:showSerName val="0"/>
          <c:showPercent val="0"/>
          <c:showBubbleSize val="0"/>
        </c:dLbls>
        <c:gapWidth val="219"/>
        <c:axId val="390228768"/>
        <c:axId val="390229944"/>
      </c:barChart>
      <c:lineChart>
        <c:grouping val="standard"/>
        <c:varyColors val="0"/>
        <c:ser>
          <c:idx val="1"/>
          <c:order val="1"/>
          <c:tx>
            <c:strRef>
              <c:f>Tomato!$A$24</c:f>
              <c:strCache>
                <c:ptCount val="1"/>
                <c:pt idx="0">
                  <c:v> YR (%)_Clay loam</c:v>
                </c:pt>
              </c:strCache>
            </c:strRef>
          </c:tx>
          <c:spPr>
            <a:ln w="28575" cap="rnd">
              <a:solidFill>
                <a:schemeClr val="accent1"/>
              </a:solidFill>
              <a:round/>
            </a:ln>
            <a:effectLst/>
          </c:spPr>
          <c:marker>
            <c:symbol val="circle"/>
            <c:size val="5"/>
            <c:spPr>
              <a:solidFill>
                <a:schemeClr val="accent2"/>
              </a:solidFill>
              <a:ln w="9525">
                <a:solidFill>
                  <a:schemeClr val="accent2"/>
                </a:solidFill>
              </a:ln>
              <a:effectLst/>
            </c:spPr>
          </c:marker>
          <c:dPt>
            <c:idx val="4"/>
            <c:bubble3D val="0"/>
            <c:spPr>
              <a:ln w="28575" cap="rnd">
                <a:solidFill>
                  <a:srgbClr val="006699"/>
                </a:solidFill>
                <a:round/>
              </a:ln>
              <a:effectLst/>
            </c:spPr>
            <c:extLst>
              <c:ext xmlns:c16="http://schemas.microsoft.com/office/drawing/2014/chart" uri="{C3380CC4-5D6E-409C-BE32-E72D297353CC}">
                <c16:uniqueId val="{00000004-3B43-4EBC-8017-9BA2B5940898}"/>
              </c:ext>
            </c:extLst>
          </c:dPt>
          <c:cat>
            <c:strRef>
              <c:f>Tomato!$B$22:$F$22</c:f>
              <c:strCache>
                <c:ptCount val="5"/>
                <c:pt idx="0">
                  <c:v>Optimum irrigation</c:v>
                </c:pt>
                <c:pt idx="1">
                  <c:v>25% depletion</c:v>
                </c:pt>
                <c:pt idx="2">
                  <c:v>40% depletion</c:v>
                </c:pt>
                <c:pt idx="3">
                  <c:v>50% depletion</c:v>
                </c:pt>
                <c:pt idx="4">
                  <c:v>75% depletion</c:v>
                </c:pt>
              </c:strCache>
            </c:strRef>
          </c:cat>
          <c:val>
            <c:numRef>
              <c:f>Tomato!$B$24:$F$24</c:f>
              <c:numCache>
                <c:formatCode>General</c:formatCode>
                <c:ptCount val="5"/>
                <c:pt idx="0">
                  <c:v>0</c:v>
                </c:pt>
                <c:pt idx="1">
                  <c:v>1</c:v>
                </c:pt>
                <c:pt idx="2">
                  <c:v>3.9</c:v>
                </c:pt>
                <c:pt idx="3">
                  <c:v>6.9</c:v>
                </c:pt>
                <c:pt idx="4">
                  <c:v>23.4</c:v>
                </c:pt>
              </c:numCache>
            </c:numRef>
          </c:val>
          <c:smooth val="0"/>
          <c:extLst>
            <c:ext xmlns:c16="http://schemas.microsoft.com/office/drawing/2014/chart" uri="{C3380CC4-5D6E-409C-BE32-E72D297353CC}">
              <c16:uniqueId val="{00000005-3B43-4EBC-8017-9BA2B5940898}"/>
            </c:ext>
          </c:extLst>
        </c:ser>
        <c:ser>
          <c:idx val="3"/>
          <c:order val="3"/>
          <c:tx>
            <c:strRef>
              <c:f>Tomato!$A$26</c:f>
              <c:strCache>
                <c:ptCount val="1"/>
                <c:pt idx="0">
                  <c:v>YR (%)_Loam </c:v>
                </c:pt>
              </c:strCache>
            </c:strRef>
          </c:tx>
          <c:spPr>
            <a:ln w="28575" cap="rnd">
              <a:solidFill>
                <a:schemeClr val="bg1">
                  <a:lumMod val="50000"/>
                </a:schemeClr>
              </a:solidFill>
              <a:round/>
            </a:ln>
            <a:effectLst/>
          </c:spPr>
          <c:marker>
            <c:symbol val="circle"/>
            <c:size val="5"/>
            <c:spPr>
              <a:solidFill>
                <a:schemeClr val="accent4"/>
              </a:solidFill>
              <a:ln w="9525">
                <a:solidFill>
                  <a:schemeClr val="accent4"/>
                </a:solidFill>
              </a:ln>
              <a:effectLst/>
            </c:spPr>
          </c:marker>
          <c:cat>
            <c:strRef>
              <c:f>Tomato!$B$22:$F$22</c:f>
              <c:strCache>
                <c:ptCount val="5"/>
                <c:pt idx="0">
                  <c:v>Optimum irrigation</c:v>
                </c:pt>
                <c:pt idx="1">
                  <c:v>25% depletion</c:v>
                </c:pt>
                <c:pt idx="2">
                  <c:v>40% depletion</c:v>
                </c:pt>
                <c:pt idx="3">
                  <c:v>50% depletion</c:v>
                </c:pt>
                <c:pt idx="4">
                  <c:v>75% depletion</c:v>
                </c:pt>
              </c:strCache>
            </c:strRef>
          </c:cat>
          <c:val>
            <c:numRef>
              <c:f>Tomato!$B$26:$F$26</c:f>
              <c:numCache>
                <c:formatCode>General</c:formatCode>
                <c:ptCount val="5"/>
                <c:pt idx="0">
                  <c:v>0</c:v>
                </c:pt>
                <c:pt idx="1">
                  <c:v>0.9</c:v>
                </c:pt>
                <c:pt idx="2">
                  <c:v>3.6</c:v>
                </c:pt>
                <c:pt idx="3">
                  <c:v>7.3</c:v>
                </c:pt>
                <c:pt idx="4">
                  <c:v>26.7</c:v>
                </c:pt>
              </c:numCache>
            </c:numRef>
          </c:val>
          <c:smooth val="0"/>
          <c:extLst>
            <c:ext xmlns:c16="http://schemas.microsoft.com/office/drawing/2014/chart" uri="{C3380CC4-5D6E-409C-BE32-E72D297353CC}">
              <c16:uniqueId val="{00000006-3B43-4EBC-8017-9BA2B5940898}"/>
            </c:ext>
          </c:extLst>
        </c:ser>
        <c:ser>
          <c:idx val="5"/>
          <c:order val="5"/>
          <c:tx>
            <c:strRef>
              <c:f>Tomato!$A$28</c:f>
              <c:strCache>
                <c:ptCount val="1"/>
                <c:pt idx="0">
                  <c:v> YR (%)_Sandy loam</c:v>
                </c:pt>
              </c:strCache>
            </c:strRef>
          </c:tx>
          <c:spPr>
            <a:ln w="28575" cap="rnd">
              <a:solidFill>
                <a:schemeClr val="tx1"/>
              </a:solidFill>
              <a:round/>
            </a:ln>
            <a:effectLst/>
          </c:spPr>
          <c:marker>
            <c:symbol val="circle"/>
            <c:size val="5"/>
            <c:spPr>
              <a:solidFill>
                <a:schemeClr val="accent6"/>
              </a:solidFill>
              <a:ln w="9525">
                <a:solidFill>
                  <a:schemeClr val="accent6"/>
                </a:solidFill>
              </a:ln>
              <a:effectLst/>
            </c:spPr>
          </c:marker>
          <c:cat>
            <c:strRef>
              <c:f>Tomato!$B$22:$F$22</c:f>
              <c:strCache>
                <c:ptCount val="5"/>
                <c:pt idx="0">
                  <c:v>Optimum irrigation</c:v>
                </c:pt>
                <c:pt idx="1">
                  <c:v>25% depletion</c:v>
                </c:pt>
                <c:pt idx="2">
                  <c:v>40% depletion</c:v>
                </c:pt>
                <c:pt idx="3">
                  <c:v>50% depletion</c:v>
                </c:pt>
                <c:pt idx="4">
                  <c:v>75% depletion</c:v>
                </c:pt>
              </c:strCache>
            </c:strRef>
          </c:cat>
          <c:val>
            <c:numRef>
              <c:f>Tomato!$B$28:$F$28</c:f>
              <c:numCache>
                <c:formatCode>General</c:formatCode>
                <c:ptCount val="5"/>
                <c:pt idx="0">
                  <c:v>0</c:v>
                </c:pt>
                <c:pt idx="1">
                  <c:v>1.2</c:v>
                </c:pt>
                <c:pt idx="2">
                  <c:v>4.5999999999999996</c:v>
                </c:pt>
                <c:pt idx="3">
                  <c:v>8.1</c:v>
                </c:pt>
                <c:pt idx="4">
                  <c:v>28.3</c:v>
                </c:pt>
              </c:numCache>
            </c:numRef>
          </c:val>
          <c:smooth val="0"/>
          <c:extLst>
            <c:ext xmlns:c16="http://schemas.microsoft.com/office/drawing/2014/chart" uri="{C3380CC4-5D6E-409C-BE32-E72D297353CC}">
              <c16:uniqueId val="{00000007-3B43-4EBC-8017-9BA2B5940898}"/>
            </c:ext>
          </c:extLst>
        </c:ser>
        <c:dLbls>
          <c:showLegendKey val="0"/>
          <c:showVal val="0"/>
          <c:showCatName val="0"/>
          <c:showSerName val="0"/>
          <c:showPercent val="0"/>
          <c:showBubbleSize val="0"/>
        </c:dLbls>
        <c:marker val="1"/>
        <c:smooth val="0"/>
        <c:axId val="147494112"/>
        <c:axId val="147491368"/>
      </c:lineChart>
      <c:catAx>
        <c:axId val="39022876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000">
                    <a:solidFill>
                      <a:sysClr val="windowText" lastClr="000000"/>
                    </a:solidFill>
                    <a:latin typeface="Times New Roman" panose="02020603050405020304" pitchFamily="18" charset="0"/>
                    <a:cs typeface="Times New Roman" panose="02020603050405020304" pitchFamily="18" charset="0"/>
                  </a:rPr>
                  <a:t>Time of application</a:t>
                </a:r>
              </a:p>
            </c:rich>
          </c:tx>
          <c:layout>
            <c:manualLayout>
              <c:xMode val="edge"/>
              <c:yMode val="edge"/>
              <c:x val="0.40008286267881454"/>
              <c:y val="0.95126764043765433"/>
            </c:manualLayout>
          </c:layout>
          <c:overlay val="0"/>
          <c:spPr>
            <a:noFill/>
            <a:ln>
              <a:noFill/>
            </a:ln>
            <a:effectLst/>
          </c:sp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390229944"/>
        <c:crosses val="autoZero"/>
        <c:auto val="1"/>
        <c:lblAlgn val="ctr"/>
        <c:lblOffset val="100"/>
        <c:noMultiLvlLbl val="0"/>
      </c:catAx>
      <c:valAx>
        <c:axId val="390229944"/>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000">
                    <a:solidFill>
                      <a:sysClr val="windowText" lastClr="000000"/>
                    </a:solidFill>
                    <a:latin typeface="Times New Roman" panose="02020603050405020304" pitchFamily="18" charset="0"/>
                    <a:cs typeface="Times New Roman" panose="02020603050405020304" pitchFamily="18" charset="0"/>
                  </a:rPr>
                  <a:t>Total Net</a:t>
                </a:r>
                <a:r>
                  <a:rPr lang="en-US" sz="1000" baseline="0">
                    <a:solidFill>
                      <a:sysClr val="windowText" lastClr="000000"/>
                    </a:solidFill>
                    <a:latin typeface="Times New Roman" panose="02020603050405020304" pitchFamily="18" charset="0"/>
                    <a:cs typeface="Times New Roman" panose="02020603050405020304" pitchFamily="18" charset="0"/>
                  </a:rPr>
                  <a:t> Irrigation (TNI), mm</a:t>
                </a:r>
                <a:endParaRPr lang="en-US" sz="1000">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4.5207622662802325E-3"/>
              <c:y val="0.15788017472545174"/>
            </c:manualLayout>
          </c:layout>
          <c:overlay val="0"/>
          <c:spPr>
            <a:noFill/>
            <a:ln>
              <a:noFill/>
            </a:ln>
            <a:effectLst/>
          </c:spPr>
        </c:title>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390228768"/>
        <c:crosses val="autoZero"/>
        <c:crossBetween val="between"/>
      </c:valAx>
      <c:valAx>
        <c:axId val="147491368"/>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a:solidFill>
                      <a:sysClr val="windowText" lastClr="000000"/>
                    </a:solidFill>
                  </a:rPr>
                  <a:t>Tomato Yield Reduction (YR), %</a:t>
                </a:r>
              </a:p>
            </c:rich>
          </c:tx>
          <c:layout/>
          <c:overlay val="0"/>
          <c:spPr>
            <a:noFill/>
            <a:ln>
              <a:noFill/>
            </a:ln>
            <a:effectLst/>
          </c:sp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147494112"/>
        <c:crosses val="max"/>
        <c:crossBetween val="between"/>
      </c:valAx>
      <c:catAx>
        <c:axId val="147494112"/>
        <c:scaling>
          <c:orientation val="minMax"/>
        </c:scaling>
        <c:delete val="1"/>
        <c:axPos val="b"/>
        <c:numFmt formatCode="General" sourceLinked="1"/>
        <c:majorTickMark val="out"/>
        <c:minorTickMark val="none"/>
        <c:tickLblPos val="none"/>
        <c:crossAx val="147491368"/>
        <c:crosses val="autoZero"/>
        <c:auto val="1"/>
        <c:lblAlgn val="ctr"/>
        <c:lblOffset val="100"/>
        <c:noMultiLvlLbl val="0"/>
      </c:catAx>
      <c:spPr>
        <a:noFill/>
        <a:ln>
          <a:noFill/>
        </a:ln>
        <a:effectLst/>
      </c:spPr>
    </c:plotArea>
    <c:legend>
      <c:legendPos val="b"/>
      <c:layout>
        <c:manualLayout>
          <c:xMode val="edge"/>
          <c:yMode val="edge"/>
          <c:x val="0.11019470260406215"/>
          <c:y val="0"/>
          <c:w val="0.76371645486555673"/>
          <c:h val="0.2307673579999561"/>
        </c:manualLayout>
      </c:layout>
      <c:overlay val="0"/>
      <c:spPr>
        <a:noFill/>
        <a:ln>
          <a:noFill/>
        </a:ln>
        <a:effectLst/>
      </c:spPr>
      <c:txPr>
        <a:bodyPr rot="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743E7E-94AB-427F-9CFB-916BEE7203FC}" type="datetimeFigureOut">
              <a:rPr lang="en-US" smtClean="0"/>
              <a:t>12/12/2016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9F4CC4-8FD7-480F-8009-F042C774217E}" type="slidenum">
              <a:rPr lang="en-US" smtClean="0"/>
              <a:t>‹#›</a:t>
            </a:fld>
            <a:endParaRPr lang="en-US"/>
          </a:p>
        </p:txBody>
      </p:sp>
    </p:spTree>
    <p:extLst>
      <p:ext uri="{BB962C8B-B14F-4D97-AF65-F5344CB8AC3E}">
        <p14:creationId xmlns:p14="http://schemas.microsoft.com/office/powerpoint/2010/main" val="21557369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600"/>
            <a:ext cx="9143983" cy="632820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73628"/>
            <a:ext cx="9143983" cy="684372"/>
          </a:xfrm>
          <a:prstGeom prst="rect">
            <a:avLst/>
          </a:prstGeom>
        </p:spPr>
      </p:pic>
    </p:spTree>
    <p:extLst>
      <p:ext uri="{BB962C8B-B14F-4D97-AF65-F5344CB8AC3E}">
        <p14:creationId xmlns:p14="http://schemas.microsoft.com/office/powerpoint/2010/main" val="15363649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80F0E49-02E5-4F28-BC94-FF97E4B3D42F}" type="datetimeFigureOut">
              <a:rPr lang="en-US" smtClean="0">
                <a:solidFill>
                  <a:prstClr val="black">
                    <a:tint val="75000"/>
                  </a:prstClr>
                </a:solidFill>
              </a:rPr>
              <a:pPr/>
              <a:t>12/12/2016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74631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0F0E49-02E5-4F28-BC94-FF97E4B3D42F}" type="datetimeFigureOut">
              <a:rPr lang="en-US" smtClean="0">
                <a:solidFill>
                  <a:prstClr val="black">
                    <a:tint val="75000"/>
                  </a:prstClr>
                </a:solidFill>
              </a:rPr>
              <a:pPr/>
              <a:t>12/12/2016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91831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 y="6173628"/>
            <a:ext cx="9143983" cy="684372"/>
          </a:xfrm>
          <a:prstGeom prst="rect">
            <a:avLst/>
          </a:prstGeom>
        </p:spPr>
      </p:pic>
      <p:sp>
        <p:nvSpPr>
          <p:cNvPr id="3" name="Title 1"/>
          <p:cNvSpPr>
            <a:spLocks noGrp="1"/>
          </p:cNvSpPr>
          <p:nvPr>
            <p:ph type="title"/>
          </p:nvPr>
        </p:nvSpPr>
        <p:spPr>
          <a:xfrm>
            <a:off x="152400" y="0"/>
            <a:ext cx="8839200" cy="685800"/>
          </a:xfrm>
          <a:prstGeom prst="rect">
            <a:avLst/>
          </a:prstGeom>
        </p:spPr>
        <p:txBody>
          <a:bodyPr anchor="t"/>
          <a:lstStyle>
            <a:lvl1pPr algn="ctr">
              <a:defRPr sz="3600" b="1" cap="all">
                <a:solidFill>
                  <a:srgbClr val="002060"/>
                </a:solidFill>
                <a:effectLst>
                  <a:outerShdw blurRad="38100" dist="38100" dir="2700000" algn="tl">
                    <a:srgbClr val="000000">
                      <a:alpha val="43137"/>
                    </a:srgbClr>
                  </a:outerShdw>
                </a:effectLst>
                <a:latin typeface="Century Gothic" panose="020B0502020202020204" pitchFamily="34" charset="0"/>
              </a:defRPr>
            </a:lvl1pPr>
          </a:lstStyle>
          <a:p>
            <a:r>
              <a:rPr lang="en-US" smtClean="0"/>
              <a:t>Click to edit Master title style</a:t>
            </a:r>
            <a:endParaRPr lang="en-US" dirty="0"/>
          </a:p>
        </p:txBody>
      </p:sp>
      <p:sp>
        <p:nvSpPr>
          <p:cNvPr id="4" name="Content Placeholder 4"/>
          <p:cNvSpPr>
            <a:spLocks noGrp="1"/>
          </p:cNvSpPr>
          <p:nvPr>
            <p:ph sz="quarter" idx="10"/>
          </p:nvPr>
        </p:nvSpPr>
        <p:spPr>
          <a:xfrm>
            <a:off x="152400" y="914400"/>
            <a:ext cx="8839200" cy="5334000"/>
          </a:xfrm>
          <a:prstGeom prst="rect">
            <a:avLst/>
          </a:prstGeom>
        </p:spPr>
        <p:txBody>
          <a:bodyPr/>
          <a:lstStyle>
            <a:lvl1pPr>
              <a:defRPr>
                <a:latin typeface="Myriad Pro" pitchFamily="34" charset="0"/>
              </a:defRPr>
            </a:lvl1pPr>
            <a:lvl2pPr>
              <a:defRPr>
                <a:latin typeface="Myriad Pro" pitchFamily="34" charset="0"/>
              </a:defRPr>
            </a:lvl2pPr>
            <a:lvl3pPr>
              <a:defRPr>
                <a:latin typeface="Myriad Pro" pitchFamily="34" charset="0"/>
              </a:defRPr>
            </a:lvl3pPr>
            <a:lvl4pPr>
              <a:defRPr>
                <a:latin typeface="Myriad Pro" pitchFamily="34" charset="0"/>
              </a:defRPr>
            </a:lvl4pPr>
            <a:lvl5pPr>
              <a:defRPr>
                <a:latin typeface="Myriad Pro"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50023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502542"/>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538054"/>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80F0E49-02E5-4F28-BC94-FF97E4B3D42F}" type="datetimeFigureOut">
              <a:rPr lang="en-US" smtClean="0">
                <a:solidFill>
                  <a:prstClr val="black">
                    <a:tint val="75000"/>
                  </a:prstClr>
                </a:solidFill>
              </a:rPr>
              <a:pPr/>
              <a:t>12/12/2016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grpSp>
        <p:nvGrpSpPr>
          <p:cNvPr id="8" name="Group 7"/>
          <p:cNvGrpSpPr/>
          <p:nvPr userDrawn="1"/>
        </p:nvGrpSpPr>
        <p:grpSpPr>
          <a:xfrm>
            <a:off x="0" y="6042472"/>
            <a:ext cx="9144000" cy="707561"/>
            <a:chOff x="0" y="6033594"/>
            <a:chExt cx="9144000" cy="707561"/>
          </a:xfrm>
        </p:grpSpPr>
        <p:pic>
          <p:nvPicPr>
            <p:cNvPr id="16" name="Picture 15" descr="IMWI_logo_medium.png"/>
            <p:cNvPicPr>
              <a:picLocks noChangeAspect="1"/>
            </p:cNvPicPr>
            <p:nvPr/>
          </p:nvPicPr>
          <p:blipFill>
            <a:blip r:embed="rId2"/>
            <a:stretch>
              <a:fillRect/>
            </a:stretch>
          </p:blipFill>
          <p:spPr>
            <a:xfrm>
              <a:off x="127000" y="6033594"/>
              <a:ext cx="990600" cy="697406"/>
            </a:xfrm>
            <a:prstGeom prst="rect">
              <a:avLst/>
            </a:prstGeom>
            <a:effectLst/>
          </p:spPr>
        </p:pic>
        <p:sp>
          <p:nvSpPr>
            <p:cNvPr id="17" name="TextBox 16"/>
            <p:cNvSpPr txBox="1"/>
            <p:nvPr/>
          </p:nvSpPr>
          <p:spPr>
            <a:xfrm>
              <a:off x="0" y="6412468"/>
              <a:ext cx="9144000" cy="307777"/>
            </a:xfrm>
            <a:prstGeom prst="rect">
              <a:avLst/>
            </a:prstGeom>
            <a:noFill/>
          </p:spPr>
          <p:txBody>
            <a:bodyPr wrap="square" rtlCol="0">
              <a:spAutoFit/>
            </a:bodyPr>
            <a:lstStyle/>
            <a:p>
              <a:pPr algn="ctr"/>
              <a:r>
                <a:rPr lang="en-GB" sz="1400" b="1" dirty="0">
                  <a:solidFill>
                    <a:prstClr val="black">
                      <a:lumMod val="65000"/>
                      <a:lumOff val="35000"/>
                    </a:prstClr>
                  </a:solidFill>
                  <a:latin typeface="Arial"/>
                  <a:cs typeface="Arial"/>
                </a:rPr>
                <a:t>www.iwmi.org</a:t>
              </a:r>
            </a:p>
          </p:txBody>
        </p:sp>
        <p:sp>
          <p:nvSpPr>
            <p:cNvPr id="18" name="TextBox 17"/>
            <p:cNvSpPr txBox="1"/>
            <p:nvPr/>
          </p:nvSpPr>
          <p:spPr>
            <a:xfrm>
              <a:off x="0" y="6082268"/>
              <a:ext cx="9144000" cy="369332"/>
            </a:xfrm>
            <a:prstGeom prst="rect">
              <a:avLst/>
            </a:prstGeom>
            <a:noFill/>
          </p:spPr>
          <p:txBody>
            <a:bodyPr wrap="square" rtlCol="0">
              <a:spAutoFit/>
            </a:bodyPr>
            <a:lstStyle/>
            <a:p>
              <a:pPr algn="ctr"/>
              <a:r>
                <a:rPr lang="en-US" dirty="0">
                  <a:solidFill>
                    <a:srgbClr val="0070C0"/>
                  </a:solidFill>
                  <a:latin typeface="Arial"/>
                  <a:cs typeface="Arial"/>
                </a:rPr>
                <a:t>Water for a food-secure world</a:t>
              </a:r>
              <a:endParaRPr lang="en-GB" dirty="0">
                <a:solidFill>
                  <a:srgbClr val="0070C0"/>
                </a:solidFill>
                <a:latin typeface="Arial"/>
                <a:cs typeface="Arial"/>
              </a:endParaRPr>
            </a:p>
          </p:txBody>
        </p:sp>
        <p:pic>
          <p:nvPicPr>
            <p:cNvPr id="1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6063" y="6083780"/>
              <a:ext cx="2135187" cy="6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20" name="Straight Connector 19"/>
          <p:cNvCxnSpPr/>
          <p:nvPr userDrawn="1"/>
        </p:nvCxnSpPr>
        <p:spPr>
          <a:xfrm flipV="1">
            <a:off x="4566429" y="1515122"/>
            <a:ext cx="0" cy="4559780"/>
          </a:xfrm>
          <a:prstGeom prst="line">
            <a:avLst/>
          </a:prstGeom>
          <a:ln w="3175">
            <a:solidFill>
              <a:schemeClr val="accent6">
                <a:lumMod val="7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4517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80F0E49-02E5-4F28-BC94-FF97E4B3D42F}" type="datetimeFigureOut">
              <a:rPr lang="en-US" smtClean="0">
                <a:solidFill>
                  <a:prstClr val="black">
                    <a:tint val="75000"/>
                  </a:prstClr>
                </a:solidFill>
              </a:rPr>
              <a:pPr/>
              <a:t>12/12/2016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cxnSp>
        <p:nvCxnSpPr>
          <p:cNvPr id="11" name="Straight Connector 10"/>
          <p:cNvCxnSpPr/>
          <p:nvPr/>
        </p:nvCxnSpPr>
        <p:spPr>
          <a:xfrm flipV="1">
            <a:off x="0" y="5925494"/>
            <a:ext cx="9144000" cy="11112"/>
          </a:xfrm>
          <a:prstGeom prst="line">
            <a:avLst/>
          </a:prstGeom>
          <a:ln w="57150">
            <a:solidFill>
              <a:schemeClr val="accent6">
                <a:lumMod val="75000"/>
              </a:schemeClr>
            </a:solidFill>
          </a:ln>
          <a:effectLst/>
        </p:spPr>
        <p:style>
          <a:lnRef idx="2">
            <a:schemeClr val="accent1"/>
          </a:lnRef>
          <a:fillRef idx="0">
            <a:schemeClr val="accent1"/>
          </a:fillRef>
          <a:effectRef idx="1">
            <a:schemeClr val="accent1"/>
          </a:effectRef>
          <a:fontRef idx="minor">
            <a:schemeClr val="tx1"/>
          </a:fontRef>
        </p:style>
      </p:cxnSp>
      <p:grpSp>
        <p:nvGrpSpPr>
          <p:cNvPr id="19" name="Group 18"/>
          <p:cNvGrpSpPr/>
          <p:nvPr userDrawn="1"/>
        </p:nvGrpSpPr>
        <p:grpSpPr>
          <a:xfrm>
            <a:off x="0" y="6033594"/>
            <a:ext cx="9144000" cy="707561"/>
            <a:chOff x="0" y="6033594"/>
            <a:chExt cx="9144000" cy="707561"/>
          </a:xfrm>
        </p:grpSpPr>
        <p:pic>
          <p:nvPicPr>
            <p:cNvPr id="20" name="Picture 19" descr="IMWI_logo_medium.png"/>
            <p:cNvPicPr>
              <a:picLocks noChangeAspect="1"/>
            </p:cNvPicPr>
            <p:nvPr/>
          </p:nvPicPr>
          <p:blipFill>
            <a:blip r:embed="rId2"/>
            <a:stretch>
              <a:fillRect/>
            </a:stretch>
          </p:blipFill>
          <p:spPr>
            <a:xfrm>
              <a:off x="127000" y="6033594"/>
              <a:ext cx="990600" cy="697406"/>
            </a:xfrm>
            <a:prstGeom prst="rect">
              <a:avLst/>
            </a:prstGeom>
            <a:effectLst/>
          </p:spPr>
        </p:pic>
        <p:sp>
          <p:nvSpPr>
            <p:cNvPr id="21" name="TextBox 20"/>
            <p:cNvSpPr txBox="1"/>
            <p:nvPr/>
          </p:nvSpPr>
          <p:spPr>
            <a:xfrm>
              <a:off x="0" y="6412468"/>
              <a:ext cx="9144000" cy="307777"/>
            </a:xfrm>
            <a:prstGeom prst="rect">
              <a:avLst/>
            </a:prstGeom>
            <a:noFill/>
          </p:spPr>
          <p:txBody>
            <a:bodyPr wrap="square" rtlCol="0">
              <a:spAutoFit/>
            </a:bodyPr>
            <a:lstStyle/>
            <a:p>
              <a:pPr algn="ctr"/>
              <a:r>
                <a:rPr lang="en-GB" sz="1400" b="1" dirty="0" smtClean="0">
                  <a:ln>
                    <a:noFill/>
                  </a:ln>
                  <a:solidFill>
                    <a:schemeClr val="tx1">
                      <a:lumMod val="65000"/>
                      <a:lumOff val="35000"/>
                    </a:schemeClr>
                  </a:solidFill>
                  <a:latin typeface="Arial"/>
                  <a:cs typeface="Arial"/>
                </a:rPr>
                <a:t>www.iwmi.org</a:t>
              </a:r>
              <a:endParaRPr lang="en-GB" sz="1400" b="1" dirty="0">
                <a:ln>
                  <a:noFill/>
                </a:ln>
                <a:solidFill>
                  <a:schemeClr val="tx1">
                    <a:lumMod val="65000"/>
                    <a:lumOff val="35000"/>
                  </a:schemeClr>
                </a:solidFill>
                <a:latin typeface="Arial"/>
                <a:cs typeface="Arial"/>
              </a:endParaRPr>
            </a:p>
          </p:txBody>
        </p:sp>
        <p:sp>
          <p:nvSpPr>
            <p:cNvPr id="22" name="TextBox 21"/>
            <p:cNvSpPr txBox="1"/>
            <p:nvPr/>
          </p:nvSpPr>
          <p:spPr>
            <a:xfrm>
              <a:off x="0" y="6082268"/>
              <a:ext cx="9132378" cy="369332"/>
            </a:xfrm>
            <a:prstGeom prst="rect">
              <a:avLst/>
            </a:prstGeom>
            <a:noFill/>
          </p:spPr>
          <p:txBody>
            <a:bodyPr wrap="square" rtlCol="0">
              <a:spAutoFit/>
            </a:bodyPr>
            <a:lstStyle/>
            <a:p>
              <a:pPr algn="ctr"/>
              <a:r>
                <a:rPr lang="en-US" sz="1800" kern="1200" dirty="0" smtClean="0">
                  <a:solidFill>
                    <a:srgbClr val="0070C0"/>
                  </a:solidFill>
                  <a:latin typeface="Arial"/>
                  <a:cs typeface="Arial"/>
                </a:rPr>
                <a:t>Water for a food-secure world</a:t>
              </a:r>
              <a:endParaRPr lang="en-GB" dirty="0">
                <a:solidFill>
                  <a:srgbClr val="0070C0"/>
                </a:solidFill>
                <a:latin typeface="Arial"/>
                <a:cs typeface="Arial"/>
              </a:endParaRPr>
            </a:p>
          </p:txBody>
        </p:sp>
        <p:pic>
          <p:nvPicPr>
            <p:cNvPr id="2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946063" y="6083780"/>
              <a:ext cx="2135187" cy="6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 descr="C:\Users\Mmascarenhas\AppData\Local\Microsoft\Windows\Temporary Internet Files\Content.Outlook\IXSVHC43\IWMI_SWP_2012_Logo_TEXT only.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198611" y="6043885"/>
              <a:ext cx="537641" cy="68299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654958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0F0E49-02E5-4F28-BC94-FF97E4B3D42F}" type="datetimeFigureOut">
              <a:rPr lang="en-US" smtClean="0">
                <a:solidFill>
                  <a:prstClr val="black">
                    <a:tint val="75000"/>
                  </a:prstClr>
                </a:solidFill>
              </a:rPr>
              <a:pPr/>
              <a:t>12/12/2016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sp>
        <p:nvSpPr>
          <p:cNvPr id="25" name="TextBox 24"/>
          <p:cNvSpPr txBox="1"/>
          <p:nvPr userDrawn="1"/>
        </p:nvSpPr>
        <p:spPr>
          <a:xfrm rot="16200000">
            <a:off x="8071336" y="4855335"/>
            <a:ext cx="1906640" cy="215444"/>
          </a:xfrm>
          <a:prstGeom prst="rect">
            <a:avLst/>
          </a:prstGeom>
          <a:noFill/>
        </p:spPr>
        <p:txBody>
          <a:bodyPr wrap="square" rtlCol="0">
            <a:spAutoFit/>
          </a:bodyPr>
          <a:lstStyle/>
          <a:p>
            <a:r>
              <a:rPr lang="en-US" sz="800" dirty="0">
                <a:solidFill>
                  <a:prstClr val="white"/>
                </a:solidFill>
              </a:rPr>
              <a:t>Photo: David Brazier/IWMI</a:t>
            </a:r>
          </a:p>
        </p:txBody>
      </p:sp>
      <p:sp>
        <p:nvSpPr>
          <p:cNvPr id="27" name="TextBox 26"/>
          <p:cNvSpPr txBox="1"/>
          <p:nvPr userDrawn="1"/>
        </p:nvSpPr>
        <p:spPr>
          <a:xfrm rot="16200000">
            <a:off x="7993043" y="4764797"/>
            <a:ext cx="2063225" cy="215445"/>
          </a:xfrm>
          <a:prstGeom prst="rect">
            <a:avLst/>
          </a:prstGeom>
          <a:noFill/>
        </p:spPr>
        <p:txBody>
          <a:bodyPr wrap="square" rtlCol="0">
            <a:spAutoFit/>
          </a:bodyPr>
          <a:lstStyle/>
          <a:p>
            <a:r>
              <a:rPr lang="en-US" sz="800" dirty="0">
                <a:solidFill>
                  <a:prstClr val="white"/>
                </a:solidFill>
              </a:rPr>
              <a:t>Photo :Tom van Cakenberghe/IWMI</a:t>
            </a:r>
          </a:p>
        </p:txBody>
      </p:sp>
      <p:sp>
        <p:nvSpPr>
          <p:cNvPr id="32" name="TextBox 31"/>
          <p:cNvSpPr txBox="1"/>
          <p:nvPr/>
        </p:nvSpPr>
        <p:spPr>
          <a:xfrm rot="16200000">
            <a:off x="8108688" y="5857042"/>
            <a:ext cx="1906640" cy="215444"/>
          </a:xfrm>
          <a:prstGeom prst="rect">
            <a:avLst/>
          </a:prstGeom>
          <a:noFill/>
        </p:spPr>
        <p:txBody>
          <a:bodyPr wrap="square" rtlCol="0">
            <a:spAutoFit/>
          </a:bodyPr>
          <a:lstStyle/>
          <a:p>
            <a:r>
              <a:rPr lang="en-US" sz="800" dirty="0">
                <a:solidFill>
                  <a:prstClr val="white"/>
                </a:solidFill>
              </a:rPr>
              <a:t>Photo : David Brazier/IWMI</a:t>
            </a:r>
          </a:p>
        </p:txBody>
      </p:sp>
      <p:sp>
        <p:nvSpPr>
          <p:cNvPr id="17" name="TextBox 16"/>
          <p:cNvSpPr txBox="1"/>
          <p:nvPr userDrawn="1"/>
        </p:nvSpPr>
        <p:spPr>
          <a:xfrm rot="16200000">
            <a:off x="8080695" y="5816041"/>
            <a:ext cx="1906640" cy="215444"/>
          </a:xfrm>
          <a:prstGeom prst="rect">
            <a:avLst/>
          </a:prstGeom>
          <a:noFill/>
        </p:spPr>
        <p:txBody>
          <a:bodyPr wrap="square" rtlCol="0">
            <a:spAutoFit/>
          </a:bodyPr>
          <a:lstStyle/>
          <a:p>
            <a:r>
              <a:rPr lang="en-US" sz="800" dirty="0">
                <a:solidFill>
                  <a:prstClr val="white"/>
                </a:solidFill>
              </a:rPr>
              <a:t>Photo: David Brazier/IWMI</a:t>
            </a:r>
          </a:p>
        </p:txBody>
      </p:sp>
    </p:spTree>
    <p:extLst>
      <p:ext uri="{BB962C8B-B14F-4D97-AF65-F5344CB8AC3E}">
        <p14:creationId xmlns:p14="http://schemas.microsoft.com/office/powerpoint/2010/main" val="2279129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2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2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0F0E49-02E5-4F28-BC94-FF97E4B3D42F}" type="datetimeFigureOut">
              <a:rPr lang="en-US" smtClean="0">
                <a:solidFill>
                  <a:prstClr val="black">
                    <a:tint val="75000"/>
                  </a:prstClr>
                </a:solidFill>
              </a:rPr>
              <a:pPr/>
              <a:t>12/12/2016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82026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0F0E49-02E5-4F28-BC94-FF97E4B3D42F}" type="datetimeFigureOut">
              <a:rPr lang="en-US" smtClean="0">
                <a:solidFill>
                  <a:prstClr val="black">
                    <a:tint val="75000"/>
                  </a:prstClr>
                </a:solidFill>
              </a:rPr>
              <a:pPr/>
              <a:t>12/12/2016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51857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0F0E49-02E5-4F28-BC94-FF97E4B3D42F}" type="datetimeFigureOut">
              <a:rPr lang="en-US" smtClean="0">
                <a:solidFill>
                  <a:prstClr val="black">
                    <a:tint val="75000"/>
                  </a:prstClr>
                </a:solidFill>
              </a:rPr>
              <a:pPr/>
              <a:t>12/12/2016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42359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0F0E49-02E5-4F28-BC94-FF97E4B3D42F}" type="datetimeFigureOut">
              <a:rPr lang="en-US" smtClean="0">
                <a:solidFill>
                  <a:prstClr val="black">
                    <a:tint val="75000"/>
                  </a:prstClr>
                </a:solidFill>
              </a:rPr>
              <a:pPr/>
              <a:t>12/12/2016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51073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0F0E49-02E5-4F28-BC94-FF97E4B3D42F}" type="datetimeFigureOut">
              <a:rPr lang="en-US" smtClean="0">
                <a:solidFill>
                  <a:prstClr val="black">
                    <a:tint val="75000"/>
                  </a:prstClr>
                </a:solidFill>
              </a:rPr>
              <a:pPr/>
              <a:t>12/12/2016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70657708"/>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9144000" cy="5541764"/>
          </a:xfrm>
          <a:prstGeom prst="flowChartDocument">
            <a:avLst/>
          </a:prstGeom>
          <a:solidFill>
            <a:schemeClr val="bg1"/>
          </a:solidFill>
        </p:spPr>
        <p:txBody>
          <a:bodyPr wrap="square" rtlCol="0">
            <a:spAutoFit/>
          </a:bodyPr>
          <a:lstStyle/>
          <a:p>
            <a:pPr algn="ctr"/>
            <a:endParaRPr lang="en-US" sz="32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ctr"/>
            <a:endParaRPr lang="en-US"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endParaRPr lang="en-US"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r>
              <a:rPr lang="en-US" sz="2800" b="1" dirty="0" smtClean="0"/>
              <a:t>SMALLHOLDER IRRIGATION PRODUCTIVITY FOR SUSTAINABLE INTENSIFICATION: WATER BALANCES FOR HIGH VALUE CROPS IN NORTHERN GHANA</a:t>
            </a:r>
          </a:p>
          <a:p>
            <a:endParaRPr lang="en-US" sz="2800" b="1" dirty="0"/>
          </a:p>
          <a:p>
            <a:endParaRPr lang="en-US" sz="2800" b="1" dirty="0" smtClean="0"/>
          </a:p>
          <a:p>
            <a:r>
              <a:rPr lang="en-US" sz="2800" b="1" dirty="0" smtClean="0"/>
              <a:t>Adimassu et al.</a:t>
            </a:r>
          </a:p>
          <a:p>
            <a:r>
              <a:rPr lang="en-US" sz="2800" b="1" dirty="0"/>
              <a:t>International Water Management Institute (IWMI) </a:t>
            </a:r>
          </a:p>
        </p:txBody>
      </p:sp>
      <p:pic>
        <p:nvPicPr>
          <p:cNvPr id="10" name="Picture 9"/>
          <p:cNvPicPr/>
          <p:nvPr/>
        </p:nvPicPr>
        <p:blipFill>
          <a:blip r:embed="rId2" cstate="print">
            <a:extLst>
              <a:ext uri="{28A0092B-C50C-407E-A947-70E740481C1C}">
                <a14:useLocalDpi xmlns:a14="http://schemas.microsoft.com/office/drawing/2010/main" val="0"/>
              </a:ext>
            </a:extLst>
          </a:blip>
          <a:stretch>
            <a:fillRect/>
          </a:stretch>
        </p:blipFill>
        <p:spPr>
          <a:xfrm>
            <a:off x="6666230" y="0"/>
            <a:ext cx="2477770" cy="365760"/>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228600"/>
            <a:ext cx="2023110" cy="1131094"/>
          </a:xfrm>
          <a:prstGeom prst="rect">
            <a:avLst/>
          </a:prstGeom>
        </p:spPr>
      </p:pic>
    </p:spTree>
    <p:extLst>
      <p:ext uri="{BB962C8B-B14F-4D97-AF65-F5344CB8AC3E}">
        <p14:creationId xmlns:p14="http://schemas.microsoft.com/office/powerpoint/2010/main" val="34913535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effectLst/>
                <a:latin typeface="+mn-lt"/>
              </a:rPr>
              <a:t>Introduction</a:t>
            </a:r>
            <a:endParaRPr lang="en-US" sz="2800" dirty="0">
              <a:effectLst/>
              <a:latin typeface="+mn-lt"/>
            </a:endParaRPr>
          </a:p>
        </p:txBody>
      </p:sp>
      <p:sp>
        <p:nvSpPr>
          <p:cNvPr id="3" name="Content Placeholder 2"/>
          <p:cNvSpPr>
            <a:spLocks noGrp="1"/>
          </p:cNvSpPr>
          <p:nvPr>
            <p:ph sz="quarter" idx="10"/>
          </p:nvPr>
        </p:nvSpPr>
        <p:spPr>
          <a:xfrm>
            <a:off x="152400" y="457200"/>
            <a:ext cx="8839200" cy="5562600"/>
          </a:xfrm>
        </p:spPr>
        <p:txBody>
          <a:bodyPr>
            <a:noAutofit/>
          </a:bodyPr>
          <a:lstStyle/>
          <a:p>
            <a:r>
              <a:rPr lang="en-US" sz="1800" dirty="0" smtClean="0">
                <a:latin typeface="+mn-lt"/>
              </a:rPr>
              <a:t>Sustainable </a:t>
            </a:r>
            <a:r>
              <a:rPr lang="en-US" sz="1800" dirty="0">
                <a:latin typeface="+mn-lt"/>
              </a:rPr>
              <a:t>intensification for smallholder farming systems in sub-humid and semiarid zones of West Africa critically hinges not only on agronomy and crop varieties but also the management of </a:t>
            </a:r>
            <a:r>
              <a:rPr lang="en-US" sz="1800" dirty="0" smtClean="0">
                <a:latin typeface="+mn-lt"/>
              </a:rPr>
              <a:t>agricultural </a:t>
            </a:r>
            <a:r>
              <a:rPr lang="en-US" sz="1800" dirty="0">
                <a:latin typeface="+mn-lt"/>
              </a:rPr>
              <a:t>water </a:t>
            </a:r>
            <a:r>
              <a:rPr lang="en-US" sz="1800" dirty="0" smtClean="0">
                <a:latin typeface="+mn-lt"/>
              </a:rPr>
              <a:t>to </a:t>
            </a:r>
            <a:r>
              <a:rPr lang="en-US" sz="1800" dirty="0">
                <a:latin typeface="+mn-lt"/>
              </a:rPr>
              <a:t>enhance crop and livestock </a:t>
            </a:r>
            <a:r>
              <a:rPr lang="en-US" sz="1800" dirty="0" smtClean="0">
                <a:latin typeface="+mn-lt"/>
              </a:rPr>
              <a:t>productivities especially in the dry season </a:t>
            </a:r>
          </a:p>
          <a:p>
            <a:endParaRPr lang="en-US" sz="1050" dirty="0">
              <a:latin typeface="+mn-lt"/>
            </a:endParaRPr>
          </a:p>
          <a:p>
            <a:r>
              <a:rPr lang="en-US" sz="1800" dirty="0" smtClean="0">
                <a:latin typeface="+mn-lt"/>
              </a:rPr>
              <a:t>Efficiency </a:t>
            </a:r>
            <a:r>
              <a:rPr lang="en-US" sz="1800" dirty="0">
                <a:latin typeface="+mn-lt"/>
              </a:rPr>
              <a:t>of water in agricultural production is generally low at field /farm </a:t>
            </a:r>
            <a:r>
              <a:rPr lang="en-US" sz="1800" dirty="0" smtClean="0">
                <a:latin typeface="+mn-lt"/>
              </a:rPr>
              <a:t>level in Northern Ghana</a:t>
            </a:r>
            <a:endParaRPr lang="en-US" sz="1800" dirty="0">
              <a:latin typeface="+mn-lt"/>
            </a:endParaRPr>
          </a:p>
          <a:p>
            <a:endParaRPr lang="en-US" sz="1050" dirty="0" smtClean="0">
              <a:latin typeface="+mn-lt"/>
            </a:endParaRPr>
          </a:p>
          <a:p>
            <a:r>
              <a:rPr lang="en-US" sz="1800" dirty="0">
                <a:latin typeface="+mn-lt"/>
              </a:rPr>
              <a:t>Understanding the dry spell length and its impact on productivity is crucial to  develop agricultural water management strategies with smallholder framers to attain production and productivity gains. </a:t>
            </a:r>
          </a:p>
          <a:p>
            <a:endParaRPr lang="en-US" sz="1000" dirty="0" smtClean="0">
              <a:latin typeface="+mn-lt"/>
            </a:endParaRPr>
          </a:p>
          <a:p>
            <a:r>
              <a:rPr lang="en-US" sz="1800" dirty="0">
                <a:latin typeface="+mn-lt"/>
              </a:rPr>
              <a:t>Moreover, </a:t>
            </a:r>
            <a:r>
              <a:rPr lang="en-US" sz="1800" dirty="0" smtClean="0">
                <a:latin typeface="+mn-lt"/>
              </a:rPr>
              <a:t>dry </a:t>
            </a:r>
            <a:r>
              <a:rPr lang="en-US" sz="1800" dirty="0">
                <a:latin typeface="+mn-lt"/>
              </a:rPr>
              <a:t>season irrigation systems </a:t>
            </a:r>
            <a:r>
              <a:rPr lang="en-US" sz="1800" dirty="0" smtClean="0">
                <a:latin typeface="+mn-lt"/>
              </a:rPr>
              <a:t>are crucial for sustainable intensification in the Region </a:t>
            </a:r>
          </a:p>
          <a:p>
            <a:endParaRPr lang="en-US" sz="1050" dirty="0" smtClean="0">
              <a:latin typeface="+mn-lt"/>
            </a:endParaRPr>
          </a:p>
          <a:p>
            <a:r>
              <a:rPr lang="en-US" sz="1800" dirty="0" smtClean="0">
                <a:latin typeface="+mn-lt"/>
              </a:rPr>
              <a:t>Objective </a:t>
            </a:r>
            <a:endParaRPr lang="en-US" sz="1800" dirty="0">
              <a:latin typeface="+mn-lt"/>
            </a:endParaRPr>
          </a:p>
          <a:p>
            <a:pPr lvl="1"/>
            <a:r>
              <a:rPr lang="en-US" sz="1800" dirty="0" smtClean="0">
                <a:latin typeface="+mn-lt"/>
              </a:rPr>
              <a:t>Explore </a:t>
            </a:r>
            <a:r>
              <a:rPr lang="en-US" sz="1800" dirty="0">
                <a:latin typeface="+mn-lt"/>
              </a:rPr>
              <a:t>incidence of dry spell occurrence and the impacts on major commodities, such as maize, in </a:t>
            </a:r>
            <a:r>
              <a:rPr lang="en-US" sz="1800" dirty="0" err="1">
                <a:latin typeface="+mn-lt"/>
              </a:rPr>
              <a:t>rainfed</a:t>
            </a:r>
            <a:r>
              <a:rPr lang="en-US" sz="1800" dirty="0">
                <a:latin typeface="+mn-lt"/>
              </a:rPr>
              <a:t> systems.  </a:t>
            </a:r>
            <a:endParaRPr lang="en-US" sz="1800" dirty="0" smtClean="0">
              <a:latin typeface="+mn-lt"/>
            </a:endParaRPr>
          </a:p>
          <a:p>
            <a:pPr lvl="1"/>
            <a:r>
              <a:rPr lang="en-US" sz="1800" dirty="0" smtClean="0">
                <a:latin typeface="+mn-lt"/>
              </a:rPr>
              <a:t>Explore </a:t>
            </a:r>
            <a:r>
              <a:rPr lang="en-US" sz="1800" dirty="0">
                <a:latin typeface="+mn-lt"/>
              </a:rPr>
              <a:t>opportunity in dry season irrigation systems </a:t>
            </a:r>
            <a:r>
              <a:rPr lang="en-US" sz="1800" dirty="0" smtClean="0">
                <a:latin typeface="+mn-lt"/>
              </a:rPr>
              <a:t>for vegetables and </a:t>
            </a:r>
            <a:r>
              <a:rPr lang="en-US" sz="1800" dirty="0">
                <a:latin typeface="+mn-lt"/>
              </a:rPr>
              <a:t>the implications on water balances and water productivity of different water management strategies</a:t>
            </a:r>
          </a:p>
        </p:txBody>
      </p:sp>
    </p:spTree>
    <p:extLst>
      <p:ext uri="{BB962C8B-B14F-4D97-AF65-F5344CB8AC3E}">
        <p14:creationId xmlns:p14="http://schemas.microsoft.com/office/powerpoint/2010/main" val="11983630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effectLst/>
                <a:latin typeface="+mn-lt"/>
              </a:rPr>
              <a:t>Research approach</a:t>
            </a:r>
            <a:endParaRPr lang="en-US" sz="2800" dirty="0">
              <a:effectLst/>
              <a:latin typeface="+mn-lt"/>
            </a:endParaRPr>
          </a:p>
        </p:txBody>
      </p:sp>
      <p:sp>
        <p:nvSpPr>
          <p:cNvPr id="3" name="Content Placeholder 2"/>
          <p:cNvSpPr>
            <a:spLocks noGrp="1"/>
          </p:cNvSpPr>
          <p:nvPr>
            <p:ph sz="quarter" idx="10"/>
          </p:nvPr>
        </p:nvSpPr>
        <p:spPr>
          <a:xfrm>
            <a:off x="152400" y="685800"/>
            <a:ext cx="8686800" cy="5791200"/>
          </a:xfrm>
        </p:spPr>
        <p:txBody>
          <a:bodyPr>
            <a:normAutofit/>
          </a:bodyPr>
          <a:lstStyle/>
          <a:p>
            <a:r>
              <a:rPr lang="en-US" sz="1800" dirty="0">
                <a:latin typeface="+mn-lt"/>
              </a:rPr>
              <a:t>Historical </a:t>
            </a:r>
            <a:r>
              <a:rPr lang="en-US" sz="1800" dirty="0" smtClean="0">
                <a:latin typeface="+mn-lt"/>
              </a:rPr>
              <a:t>daily climate data including rainfall were obtained from meteorological </a:t>
            </a:r>
            <a:r>
              <a:rPr lang="en-US" sz="1800" dirty="0">
                <a:latin typeface="+mn-lt"/>
              </a:rPr>
              <a:t>stations in northern </a:t>
            </a:r>
            <a:r>
              <a:rPr lang="en-US" sz="1800" dirty="0" smtClean="0">
                <a:latin typeface="+mn-lt"/>
              </a:rPr>
              <a:t>Ghana</a:t>
            </a:r>
          </a:p>
          <a:p>
            <a:endParaRPr lang="en-US" sz="1200" dirty="0" smtClean="0">
              <a:latin typeface="+mn-lt"/>
            </a:endParaRPr>
          </a:p>
          <a:p>
            <a:r>
              <a:rPr lang="en-US" sz="1800" dirty="0">
                <a:latin typeface="+mn-lt"/>
              </a:rPr>
              <a:t>Long term dry spell analysis was carried out using INSTAT+ </a:t>
            </a:r>
            <a:r>
              <a:rPr lang="en-US" sz="1800" dirty="0" smtClean="0">
                <a:latin typeface="+mn-lt"/>
              </a:rPr>
              <a:t>v3.37</a:t>
            </a:r>
          </a:p>
          <a:p>
            <a:endParaRPr lang="en-US" sz="1400" dirty="0">
              <a:latin typeface="+mn-lt"/>
            </a:endParaRPr>
          </a:p>
          <a:p>
            <a:r>
              <a:rPr lang="en-US" sz="1800" dirty="0" smtClean="0">
                <a:latin typeface="+mn-lt"/>
              </a:rPr>
              <a:t>Dry spell length and the </a:t>
            </a:r>
            <a:r>
              <a:rPr lang="en-US" sz="1800" dirty="0">
                <a:latin typeface="+mn-lt"/>
              </a:rPr>
              <a:t>probabilities of dry spell lengths exceeding 7, 10, 14 and 21 days were calculated for each of the 10 </a:t>
            </a:r>
            <a:r>
              <a:rPr lang="en-US" sz="1800" dirty="0" smtClean="0">
                <a:latin typeface="+mn-lt"/>
              </a:rPr>
              <a:t>stations in northern Ghana</a:t>
            </a:r>
          </a:p>
          <a:p>
            <a:endParaRPr lang="en-US" sz="1400" dirty="0">
              <a:latin typeface="+mn-lt"/>
            </a:endParaRPr>
          </a:p>
          <a:p>
            <a:r>
              <a:rPr lang="en-US" sz="1800" dirty="0">
                <a:latin typeface="+mn-lt"/>
              </a:rPr>
              <a:t>The output from this was then extrapolated over northern Ghana to create maps of dry spell probabilities of the area using ArcGIS and </a:t>
            </a:r>
            <a:r>
              <a:rPr lang="en-US" sz="1800" dirty="0" err="1" smtClean="0">
                <a:latin typeface="+mn-lt"/>
              </a:rPr>
              <a:t>PCRaster</a:t>
            </a:r>
            <a:endParaRPr lang="en-US" sz="1800" dirty="0" smtClean="0">
              <a:latin typeface="+mn-lt"/>
            </a:endParaRPr>
          </a:p>
          <a:p>
            <a:endParaRPr lang="en-US" sz="1200" dirty="0">
              <a:latin typeface="+mn-lt"/>
            </a:endParaRPr>
          </a:p>
          <a:p>
            <a:r>
              <a:rPr lang="en-US" sz="1800" dirty="0" smtClean="0">
                <a:latin typeface="+mn-lt"/>
              </a:rPr>
              <a:t>CROPWAT 8.0 was used to</a:t>
            </a:r>
          </a:p>
          <a:p>
            <a:pPr lvl="1"/>
            <a:r>
              <a:rPr lang="en-US" sz="1800" dirty="0" smtClean="0">
                <a:latin typeface="+mn-lt"/>
              </a:rPr>
              <a:t>Calculate crop water requirement for wet and dry season crops</a:t>
            </a:r>
          </a:p>
          <a:p>
            <a:pPr lvl="1"/>
            <a:r>
              <a:rPr lang="en-US" sz="1800" dirty="0" smtClean="0">
                <a:latin typeface="+mn-lt"/>
              </a:rPr>
              <a:t>Estimate yield reduction at different rainfall regimes and soil types for maize during wet season</a:t>
            </a:r>
          </a:p>
          <a:p>
            <a:pPr lvl="1"/>
            <a:r>
              <a:rPr lang="en-US" sz="1800" dirty="0" smtClean="0">
                <a:latin typeface="+mn-lt"/>
              </a:rPr>
              <a:t>Irrigation requirement for dry season crops and simulate supplementary irrigation for wet season maize during sever dry spell</a:t>
            </a:r>
          </a:p>
          <a:p>
            <a:pPr marL="0" indent="0">
              <a:buNone/>
            </a:pPr>
            <a:endParaRPr lang="en-US" sz="2000" dirty="0" smtClean="0">
              <a:latin typeface="+mn-lt"/>
            </a:endParaRPr>
          </a:p>
          <a:p>
            <a:endParaRPr lang="en-US" sz="2000" dirty="0">
              <a:latin typeface="+mn-lt"/>
            </a:endParaRPr>
          </a:p>
        </p:txBody>
      </p:sp>
      <p:pic>
        <p:nvPicPr>
          <p:cNvPr id="5" name="Picture 4"/>
          <p:cNvPicPr/>
          <p:nvPr/>
        </p:nvPicPr>
        <p:blipFill rotWithShape="1">
          <a:blip r:embed="rId2"/>
          <a:srcRect l="14276" t="19724" r="13652" b="18633"/>
          <a:stretch/>
        </p:blipFill>
        <p:spPr bwMode="auto">
          <a:xfrm>
            <a:off x="6324600" y="5486400"/>
            <a:ext cx="2819400" cy="1371600"/>
          </a:xfrm>
          <a:prstGeom prst="rect">
            <a:avLst/>
          </a:prstGeom>
          <a:ln>
            <a:noFill/>
          </a:ln>
          <a:extLst>
            <a:ext uri="{53640926-AAD7-44D8-BBD7-CCE9431645EC}">
              <a14:shadowObscured xmlns:a14="http://schemas.microsoft.com/office/drawing/2010/main"/>
            </a:ext>
          </a:extLst>
        </p:spPr>
      </p:pic>
      <p:pic>
        <p:nvPicPr>
          <p:cNvPr id="6" name="Picture 5"/>
          <p:cNvPicPr/>
          <p:nvPr/>
        </p:nvPicPr>
        <p:blipFill rotWithShape="1">
          <a:blip r:embed="rId3"/>
          <a:srcRect l="33136" t="30822" r="32917" b="30454"/>
          <a:stretch/>
        </p:blipFill>
        <p:spPr bwMode="auto">
          <a:xfrm>
            <a:off x="3487420" y="5638800"/>
            <a:ext cx="2303780" cy="129286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95285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effectLst/>
                <a:latin typeface="+mn-lt"/>
              </a:rPr>
              <a:t>Results and discussion</a:t>
            </a:r>
            <a:endParaRPr lang="en-US" sz="2800" dirty="0">
              <a:effectLst/>
              <a:latin typeface="+mn-lt"/>
            </a:endParaRPr>
          </a:p>
        </p:txBody>
      </p:sp>
      <p:sp>
        <p:nvSpPr>
          <p:cNvPr id="3" name="Content Placeholder 2"/>
          <p:cNvSpPr>
            <a:spLocks noGrp="1"/>
          </p:cNvSpPr>
          <p:nvPr>
            <p:ph sz="quarter" idx="10"/>
          </p:nvPr>
        </p:nvSpPr>
        <p:spPr>
          <a:xfrm>
            <a:off x="114300" y="609600"/>
            <a:ext cx="8915400" cy="2362200"/>
          </a:xfrm>
        </p:spPr>
        <p:txBody>
          <a:bodyPr>
            <a:normAutofit/>
          </a:bodyPr>
          <a:lstStyle/>
          <a:p>
            <a:r>
              <a:rPr lang="en-US" sz="1900" dirty="0" smtClean="0">
                <a:latin typeface="+mn-lt"/>
              </a:rPr>
              <a:t>There is </a:t>
            </a:r>
            <a:r>
              <a:rPr lang="en-US" sz="1900" dirty="0">
                <a:latin typeface="+mn-lt"/>
              </a:rPr>
              <a:t>a 60-80% chance of a dry spell exceeding 7 days and 30-40% chance of a dry spell exceeding 10 days </a:t>
            </a:r>
            <a:endParaRPr lang="en-US" sz="1900" dirty="0" smtClean="0">
              <a:latin typeface="+mn-lt"/>
            </a:endParaRPr>
          </a:p>
          <a:p>
            <a:r>
              <a:rPr lang="en-US" sz="1900" dirty="0" smtClean="0">
                <a:latin typeface="+mn-lt"/>
              </a:rPr>
              <a:t>Dry </a:t>
            </a:r>
            <a:r>
              <a:rPr lang="en-US" sz="1900" dirty="0">
                <a:latin typeface="+mn-lt"/>
              </a:rPr>
              <a:t>spells ultimately resulting in yield decrease unless water management strategies </a:t>
            </a:r>
            <a:r>
              <a:rPr lang="en-US" sz="1900" dirty="0" smtClean="0">
                <a:latin typeface="+mn-lt"/>
              </a:rPr>
              <a:t>are. </a:t>
            </a:r>
          </a:p>
          <a:p>
            <a:r>
              <a:rPr lang="en-US" sz="1900" dirty="0" smtClean="0">
                <a:latin typeface="+mn-lt"/>
              </a:rPr>
              <a:t>Shorter </a:t>
            </a:r>
            <a:r>
              <a:rPr lang="en-US" sz="1900" dirty="0">
                <a:latin typeface="+mn-lt"/>
              </a:rPr>
              <a:t>dry spells (7 -10 days) can be overcome by infield water harvesting and increasing water holding </a:t>
            </a:r>
            <a:r>
              <a:rPr lang="en-US" sz="1800" dirty="0">
                <a:latin typeface="+mn-lt"/>
              </a:rPr>
              <a:t>capacity of the </a:t>
            </a:r>
            <a:r>
              <a:rPr lang="en-US" sz="1800" dirty="0" smtClean="0">
                <a:latin typeface="+mn-lt"/>
              </a:rPr>
              <a:t>soils,</a:t>
            </a:r>
          </a:p>
          <a:p>
            <a:r>
              <a:rPr lang="en-US" sz="1800" dirty="0" smtClean="0">
                <a:latin typeface="+mn-lt"/>
              </a:rPr>
              <a:t>However </a:t>
            </a:r>
            <a:r>
              <a:rPr lang="en-US" sz="1800" dirty="0">
                <a:latin typeface="+mn-lt"/>
              </a:rPr>
              <a:t>for longer dry spells (14-21 </a:t>
            </a:r>
            <a:r>
              <a:rPr lang="en-US" sz="1800" dirty="0" smtClean="0">
                <a:latin typeface="+mn-lt"/>
              </a:rPr>
              <a:t>days) supplementary </a:t>
            </a:r>
            <a:r>
              <a:rPr lang="en-US" sz="1800" dirty="0">
                <a:latin typeface="+mn-lt"/>
              </a:rPr>
              <a:t>irrigation is to be considered</a:t>
            </a:r>
            <a:r>
              <a:rPr lang="en-US" sz="1800" dirty="0" smtClean="0">
                <a:latin typeface="+mn-lt"/>
              </a:rPr>
              <a:t>.</a:t>
            </a:r>
          </a:p>
        </p:txBody>
      </p:sp>
      <p:graphicFrame>
        <p:nvGraphicFramePr>
          <p:cNvPr id="4" name="Chart 3"/>
          <p:cNvGraphicFramePr/>
          <p:nvPr>
            <p:extLst>
              <p:ext uri="{D42A27DB-BD31-4B8C-83A1-F6EECF244321}">
                <p14:modId xmlns:p14="http://schemas.microsoft.com/office/powerpoint/2010/main" val="3337548538"/>
              </p:ext>
            </p:extLst>
          </p:nvPr>
        </p:nvGraphicFramePr>
        <p:xfrm>
          <a:off x="304800" y="3200400"/>
          <a:ext cx="4572000" cy="28956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5334000" y="3505200"/>
            <a:ext cx="3657600" cy="2308324"/>
          </a:xfrm>
          <a:prstGeom prst="rect">
            <a:avLst/>
          </a:prstGeom>
          <a:noFill/>
        </p:spPr>
        <p:txBody>
          <a:bodyPr wrap="square" rtlCol="0">
            <a:spAutoFit/>
          </a:bodyPr>
          <a:lstStyle/>
          <a:p>
            <a:r>
              <a:rPr lang="en-US" dirty="0"/>
              <a:t>W</a:t>
            </a:r>
            <a:r>
              <a:rPr lang="en-US" dirty="0" smtClean="0"/>
              <a:t>hen </a:t>
            </a:r>
            <a:r>
              <a:rPr lang="en-US" dirty="0"/>
              <a:t>rainfall below 25% of the normal rainfall is observed, </a:t>
            </a:r>
            <a:r>
              <a:rPr lang="en-US" dirty="0" smtClean="0"/>
              <a:t>significant yield </a:t>
            </a:r>
            <a:r>
              <a:rPr lang="en-US" dirty="0"/>
              <a:t>reduction of maize is expected in all soil types. This implies the need for strategies related to agricultural water management </a:t>
            </a:r>
            <a:r>
              <a:rPr lang="en-US" dirty="0" smtClean="0"/>
              <a:t>options such as supplementary irrigation</a:t>
            </a:r>
            <a:endParaRPr lang="en-US" dirty="0"/>
          </a:p>
        </p:txBody>
      </p:sp>
    </p:spTree>
    <p:extLst>
      <p:ext uri="{BB962C8B-B14F-4D97-AF65-F5344CB8AC3E}">
        <p14:creationId xmlns:p14="http://schemas.microsoft.com/office/powerpoint/2010/main" val="39925828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6705600" cy="483163"/>
          </a:xfrm>
        </p:spPr>
        <p:txBody>
          <a:bodyPr>
            <a:normAutofit fontScale="90000"/>
          </a:bodyPr>
          <a:lstStyle/>
          <a:p>
            <a:r>
              <a:rPr lang="en-US" sz="2800" dirty="0" smtClean="0">
                <a:effectLst/>
              </a:rPr>
              <a:t>Results and Discussion </a:t>
            </a:r>
            <a:endParaRPr lang="en-US" sz="2800" dirty="0">
              <a:effectLst/>
            </a:endParaRPr>
          </a:p>
        </p:txBody>
      </p:sp>
      <p:sp>
        <p:nvSpPr>
          <p:cNvPr id="3" name="Content Placeholder 2"/>
          <p:cNvSpPr>
            <a:spLocks noGrp="1"/>
          </p:cNvSpPr>
          <p:nvPr>
            <p:ph sz="quarter" idx="10"/>
          </p:nvPr>
        </p:nvSpPr>
        <p:spPr>
          <a:xfrm>
            <a:off x="5486400" y="3566599"/>
            <a:ext cx="3657600" cy="3038274"/>
          </a:xfrm>
        </p:spPr>
        <p:txBody>
          <a:bodyPr>
            <a:normAutofit/>
          </a:bodyPr>
          <a:lstStyle/>
          <a:p>
            <a:r>
              <a:rPr lang="en-US" sz="2000" dirty="0">
                <a:latin typeface="+mn-lt"/>
                <a:ea typeface="MingLiU-ExtB" panose="02020500000000000000" pitchFamily="18" charset="-120"/>
              </a:rPr>
              <a:t>D</a:t>
            </a:r>
            <a:r>
              <a:rPr lang="en-US" sz="2000" dirty="0" smtClean="0">
                <a:latin typeface="+mn-lt"/>
                <a:ea typeface="MingLiU-ExtB" panose="02020500000000000000" pitchFamily="18" charset="-120"/>
              </a:rPr>
              <a:t>ry </a:t>
            </a:r>
            <a:r>
              <a:rPr lang="en-US" sz="2000" dirty="0">
                <a:latin typeface="+mn-lt"/>
                <a:ea typeface="MingLiU-ExtB" panose="02020500000000000000" pitchFamily="18" charset="-120"/>
              </a:rPr>
              <a:t>season irrigation results in best productivity (kg yield m</a:t>
            </a:r>
            <a:r>
              <a:rPr lang="en-US" sz="2000" baseline="30000" dirty="0">
                <a:latin typeface="+mn-lt"/>
                <a:ea typeface="MingLiU-ExtB" panose="02020500000000000000" pitchFamily="18" charset="-120"/>
              </a:rPr>
              <a:t>-3</a:t>
            </a:r>
            <a:r>
              <a:rPr lang="en-US" sz="2000" dirty="0">
                <a:latin typeface="+mn-lt"/>
                <a:ea typeface="MingLiU-ExtB" panose="02020500000000000000" pitchFamily="18" charset="-120"/>
              </a:rPr>
              <a:t> water applied) between 50-75% of crop requirement, resulting in yields, 70-90% of potential yield if well scheduled for typical high value crops such as tomato, onion and pepper</a:t>
            </a:r>
            <a:r>
              <a:rPr lang="en-US" sz="2000" dirty="0" smtClean="0">
                <a:latin typeface="+mn-lt"/>
                <a:ea typeface="MingLiU-ExtB" panose="02020500000000000000" pitchFamily="18" charset="-120"/>
              </a:rPr>
              <a:t>.</a:t>
            </a:r>
            <a:endParaRPr lang="en-US" sz="2000" dirty="0">
              <a:latin typeface="+mn-lt"/>
              <a:ea typeface="MingLiU-ExtB" panose="02020500000000000000" pitchFamily="18" charset="-120"/>
            </a:endParaRPr>
          </a:p>
          <a:p>
            <a:endParaRPr lang="en-US" sz="2000" dirty="0">
              <a:latin typeface="+mn-lt"/>
              <a:ea typeface="MingLiU-ExtB" panose="02020500000000000000" pitchFamily="18" charset="-120"/>
            </a:endParaRPr>
          </a:p>
        </p:txBody>
      </p:sp>
      <p:graphicFrame>
        <p:nvGraphicFramePr>
          <p:cNvPr id="6" name="Chart 5"/>
          <p:cNvGraphicFramePr/>
          <p:nvPr>
            <p:extLst>
              <p:ext uri="{D42A27DB-BD31-4B8C-83A1-F6EECF244321}">
                <p14:modId xmlns:p14="http://schemas.microsoft.com/office/powerpoint/2010/main" val="2359597034"/>
              </p:ext>
            </p:extLst>
          </p:nvPr>
        </p:nvGraphicFramePr>
        <p:xfrm>
          <a:off x="152400" y="3142848"/>
          <a:ext cx="5543550" cy="32575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p:nvPr>
            <p:extLst>
              <p:ext uri="{D42A27DB-BD31-4B8C-83A1-F6EECF244321}">
                <p14:modId xmlns:p14="http://schemas.microsoft.com/office/powerpoint/2010/main" val="1811723499"/>
              </p:ext>
            </p:extLst>
          </p:nvPr>
        </p:nvGraphicFramePr>
        <p:xfrm>
          <a:off x="158839" y="637303"/>
          <a:ext cx="5327561" cy="2505545"/>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5695950" y="286862"/>
            <a:ext cx="3354947" cy="3170099"/>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t>The </a:t>
            </a:r>
            <a:r>
              <a:rPr lang="en-US" sz="2000" dirty="0"/>
              <a:t>highest yield </a:t>
            </a:r>
            <a:r>
              <a:rPr lang="en-US" sz="2000" dirty="0" smtClean="0"/>
              <a:t>reduction of </a:t>
            </a:r>
            <a:r>
              <a:rPr lang="en-US" sz="2000" dirty="0"/>
              <a:t>tomato at all levels of soil moisture depletion were observed in sandy loam soils due to the low total available soil moisture </a:t>
            </a:r>
            <a:endParaRPr lang="en-US" sz="2000" dirty="0" smtClean="0"/>
          </a:p>
          <a:p>
            <a:pPr marL="342900" indent="-342900">
              <a:buFont typeface="Arial" panose="020B0604020202020204" pitchFamily="34" charset="0"/>
              <a:buChar char="•"/>
            </a:pPr>
            <a:r>
              <a:rPr lang="en-US" sz="2000" dirty="0" smtClean="0"/>
              <a:t>The </a:t>
            </a:r>
            <a:r>
              <a:rPr lang="en-US" sz="2000" dirty="0"/>
              <a:t>lowest yield </a:t>
            </a:r>
            <a:r>
              <a:rPr lang="en-US" sz="2000" dirty="0" smtClean="0"/>
              <a:t>reduction </a:t>
            </a:r>
            <a:r>
              <a:rPr lang="en-US" sz="2000" dirty="0"/>
              <a:t>were observed in clay loam soils </a:t>
            </a:r>
          </a:p>
        </p:txBody>
      </p:sp>
    </p:spTree>
    <p:extLst>
      <p:ext uri="{BB962C8B-B14F-4D97-AF65-F5344CB8AC3E}">
        <p14:creationId xmlns:p14="http://schemas.microsoft.com/office/powerpoint/2010/main" val="29230777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741" y="76200"/>
            <a:ext cx="8839200" cy="533400"/>
          </a:xfrm>
        </p:spPr>
        <p:txBody>
          <a:bodyPr>
            <a:normAutofit/>
          </a:bodyPr>
          <a:lstStyle/>
          <a:p>
            <a:r>
              <a:rPr lang="en-US" sz="2800" dirty="0" smtClean="0">
                <a:latin typeface="+mn-lt"/>
              </a:rPr>
              <a:t>Conclusion </a:t>
            </a:r>
            <a:endParaRPr lang="en-US" sz="2800" dirty="0">
              <a:latin typeface="+mn-lt"/>
            </a:endParaRPr>
          </a:p>
        </p:txBody>
      </p:sp>
      <p:sp>
        <p:nvSpPr>
          <p:cNvPr id="3" name="Content Placeholder 2"/>
          <p:cNvSpPr>
            <a:spLocks noGrp="1"/>
          </p:cNvSpPr>
          <p:nvPr>
            <p:ph sz="quarter" idx="10"/>
          </p:nvPr>
        </p:nvSpPr>
        <p:spPr>
          <a:xfrm>
            <a:off x="142741" y="609600"/>
            <a:ext cx="8839200" cy="5334000"/>
          </a:xfrm>
        </p:spPr>
        <p:txBody>
          <a:bodyPr>
            <a:normAutofit lnSpcReduction="10000"/>
          </a:bodyPr>
          <a:lstStyle/>
          <a:p>
            <a:r>
              <a:rPr lang="en-US" sz="2000" dirty="0">
                <a:latin typeface="+mn-lt"/>
              </a:rPr>
              <a:t>D</a:t>
            </a:r>
            <a:r>
              <a:rPr lang="en-US" sz="2000" dirty="0" smtClean="0">
                <a:latin typeface="+mn-lt"/>
              </a:rPr>
              <a:t>ry </a:t>
            </a:r>
            <a:r>
              <a:rPr lang="en-US" sz="2000" dirty="0">
                <a:latin typeface="+mn-lt"/>
              </a:rPr>
              <a:t>spells within the growing season is affecting crop </a:t>
            </a:r>
            <a:r>
              <a:rPr lang="en-US" sz="2000" dirty="0" smtClean="0">
                <a:latin typeface="+mn-lt"/>
              </a:rPr>
              <a:t>yields,</a:t>
            </a:r>
          </a:p>
          <a:p>
            <a:pPr marL="685800" lvl="1">
              <a:buFontTx/>
              <a:buChar char="―"/>
            </a:pPr>
            <a:r>
              <a:rPr lang="en-US" sz="2000" dirty="0" smtClean="0">
                <a:latin typeface="+mn-lt"/>
              </a:rPr>
              <a:t>For example</a:t>
            </a:r>
            <a:r>
              <a:rPr lang="en-US" sz="2000" dirty="0">
                <a:latin typeface="+mn-lt"/>
              </a:rPr>
              <a:t>, </a:t>
            </a:r>
            <a:r>
              <a:rPr lang="en-US" sz="2000" dirty="0" smtClean="0">
                <a:latin typeface="+mn-lt"/>
              </a:rPr>
              <a:t>during the long dry spell, maize yield can reduce up to 25%. This requires up to 150 mm supplementary irrigation during the dry spells. </a:t>
            </a:r>
          </a:p>
          <a:p>
            <a:pPr marL="685800" lvl="1">
              <a:buFontTx/>
              <a:buChar char="―"/>
            </a:pPr>
            <a:endParaRPr lang="en-US" sz="2000" dirty="0" smtClean="0">
              <a:latin typeface="+mn-lt"/>
            </a:endParaRPr>
          </a:p>
          <a:p>
            <a:r>
              <a:rPr lang="en-US" sz="2000" dirty="0" smtClean="0">
                <a:latin typeface="+mn-lt"/>
              </a:rPr>
              <a:t>Full </a:t>
            </a:r>
            <a:r>
              <a:rPr lang="en-US" sz="2000" dirty="0">
                <a:latin typeface="+mn-lt"/>
              </a:rPr>
              <a:t>irrigation is typically </a:t>
            </a:r>
            <a:r>
              <a:rPr lang="en-US" sz="2000">
                <a:latin typeface="+mn-lt"/>
              </a:rPr>
              <a:t>not </a:t>
            </a:r>
            <a:r>
              <a:rPr lang="en-US" sz="2000" smtClean="0">
                <a:latin typeface="+mn-lt"/>
              </a:rPr>
              <a:t>water </a:t>
            </a:r>
            <a:r>
              <a:rPr lang="en-US" sz="2000" dirty="0">
                <a:latin typeface="+mn-lt"/>
              </a:rPr>
              <a:t>productive, but an application between 50-75% </a:t>
            </a:r>
            <a:r>
              <a:rPr lang="en-US" sz="2000" dirty="0" smtClean="0">
                <a:latin typeface="+mn-lt"/>
              </a:rPr>
              <a:t> of water potential yields 70-90% </a:t>
            </a:r>
            <a:r>
              <a:rPr lang="en-US" sz="2000" dirty="0">
                <a:latin typeface="+mn-lt"/>
              </a:rPr>
              <a:t>of potential yield if well scheduled for typical high value crops such as tomato, onion and pepper. </a:t>
            </a:r>
            <a:endParaRPr lang="en-US" sz="2000" dirty="0" smtClean="0">
              <a:latin typeface="+mn-lt"/>
            </a:endParaRPr>
          </a:p>
          <a:p>
            <a:endParaRPr lang="en-US" sz="2000" dirty="0">
              <a:latin typeface="+mn-lt"/>
            </a:endParaRPr>
          </a:p>
          <a:p>
            <a:r>
              <a:rPr lang="en-US" sz="2000" dirty="0">
                <a:latin typeface="+mn-lt"/>
              </a:rPr>
              <a:t>To maximize incomes per unit water in dry season irrigation, farmers need good scheduling advice and –or devices. </a:t>
            </a:r>
            <a:endParaRPr lang="en-US" sz="2000" dirty="0" smtClean="0">
              <a:latin typeface="+mn-lt"/>
            </a:endParaRPr>
          </a:p>
          <a:p>
            <a:r>
              <a:rPr lang="en-US" sz="2000" dirty="0" smtClean="0">
                <a:latin typeface="+mn-lt"/>
              </a:rPr>
              <a:t>This </a:t>
            </a:r>
            <a:r>
              <a:rPr lang="en-US" sz="2000" dirty="0">
                <a:latin typeface="+mn-lt"/>
              </a:rPr>
              <a:t>also benefits sustainable intensification as water productivity is higher under 50-75 % of maximum crop water requirement </a:t>
            </a:r>
            <a:endParaRPr lang="en-US" sz="2000" dirty="0" smtClean="0">
              <a:latin typeface="+mn-lt"/>
            </a:endParaRPr>
          </a:p>
          <a:p>
            <a:endParaRPr lang="en-US" sz="2000" dirty="0" smtClean="0">
              <a:latin typeface="+mn-lt"/>
            </a:endParaRPr>
          </a:p>
          <a:p>
            <a:r>
              <a:rPr lang="en-US" sz="2000" dirty="0" smtClean="0">
                <a:latin typeface="+mn-lt"/>
              </a:rPr>
              <a:t> </a:t>
            </a:r>
            <a:r>
              <a:rPr lang="en-US" sz="2000" dirty="0">
                <a:latin typeface="+mn-lt"/>
              </a:rPr>
              <a:t>Hence we recommend to assist farmers in technologies and approaches to enhance infiltration and root depth to bridge natural variable rainfall, promote accessible water management technologies and scheduling to maximize water benefits in dry season irrigation.</a:t>
            </a:r>
          </a:p>
        </p:txBody>
      </p:sp>
    </p:spTree>
    <p:extLst>
      <p:ext uri="{BB962C8B-B14F-4D97-AF65-F5344CB8AC3E}">
        <p14:creationId xmlns:p14="http://schemas.microsoft.com/office/powerpoint/2010/main" val="21137303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0" y="32197"/>
            <a:ext cx="9124406" cy="6127950"/>
          </a:xfrm>
          <a:prstGeom prst="rect">
            <a:avLst/>
          </a:prstGeom>
        </p:spPr>
      </p:pic>
      <p:pic>
        <p:nvPicPr>
          <p:cNvPr id="13" name="Picture 12"/>
          <p:cNvPicPr/>
          <p:nvPr/>
        </p:nvPicPr>
        <p:blipFill>
          <a:blip r:embed="rId3" cstate="print">
            <a:extLst>
              <a:ext uri="{28A0092B-C50C-407E-A947-70E740481C1C}">
                <a14:useLocalDpi xmlns:a14="http://schemas.microsoft.com/office/drawing/2010/main" val="0"/>
              </a:ext>
            </a:extLst>
          </a:blip>
          <a:stretch>
            <a:fillRect/>
          </a:stretch>
        </p:blipFill>
        <p:spPr>
          <a:xfrm>
            <a:off x="6666230" y="0"/>
            <a:ext cx="2477770" cy="365760"/>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 y="-228600"/>
            <a:ext cx="2023110" cy="1131094"/>
          </a:xfrm>
          <a:prstGeom prst="rect">
            <a:avLst/>
          </a:prstGeom>
        </p:spPr>
      </p:pic>
    </p:spTree>
    <p:extLst>
      <p:ext uri="{BB962C8B-B14F-4D97-AF65-F5344CB8AC3E}">
        <p14:creationId xmlns:p14="http://schemas.microsoft.com/office/powerpoint/2010/main" val="8823648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PPT template new_9-4x3-1</Template>
  <TotalTime>3174</TotalTime>
  <Words>705</Words>
  <Application>Microsoft Office PowerPoint</Application>
  <PresentationFormat>On-screen Show (4:3)</PresentationFormat>
  <Paragraphs>60</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MingLiU-ExtB</vt:lpstr>
      <vt:lpstr>Arial</vt:lpstr>
      <vt:lpstr>Calibri</vt:lpstr>
      <vt:lpstr>Century Gothic</vt:lpstr>
      <vt:lpstr>Myriad Pro</vt:lpstr>
      <vt:lpstr>Times New Roman</vt:lpstr>
      <vt:lpstr>1_Office Theme</vt:lpstr>
      <vt:lpstr>PowerPoint Presentation</vt:lpstr>
      <vt:lpstr>Introduction</vt:lpstr>
      <vt:lpstr>Research approach</vt:lpstr>
      <vt:lpstr>Results and discussion</vt:lpstr>
      <vt:lpstr>Results and Discussion </vt:lpstr>
      <vt:lpstr>Conclusion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Wickrama, Sandaruwan (IWMI)</dc:creator>
  <cp:lastModifiedBy>Cofie, Olufunke (IWMI-Ghana)</cp:lastModifiedBy>
  <cp:revision>413</cp:revision>
  <dcterms:created xsi:type="dcterms:W3CDTF">2014-10-24T09:15:55Z</dcterms:created>
  <dcterms:modified xsi:type="dcterms:W3CDTF">2016-12-12T11:48:55Z</dcterms:modified>
</cp:coreProperties>
</file>